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4" r:id="rId8"/>
    <p:sldMasterId id="2147483746" r:id="rId9"/>
  </p:sldMasterIdLst>
  <p:notesMasterIdLst>
    <p:notesMasterId r:id="rId30"/>
  </p:notesMasterIdLst>
  <p:sldIdLst>
    <p:sldId id="266" r:id="rId10"/>
    <p:sldId id="300" r:id="rId11"/>
    <p:sldId id="296" r:id="rId12"/>
    <p:sldId id="297" r:id="rId13"/>
    <p:sldId id="298" r:id="rId14"/>
    <p:sldId id="290" r:id="rId15"/>
    <p:sldId id="288" r:id="rId16"/>
    <p:sldId id="287" r:id="rId17"/>
    <p:sldId id="292" r:id="rId18"/>
    <p:sldId id="293" r:id="rId19"/>
    <p:sldId id="295" r:id="rId20"/>
    <p:sldId id="294" r:id="rId21"/>
    <p:sldId id="301" r:id="rId22"/>
    <p:sldId id="303" r:id="rId23"/>
    <p:sldId id="304" r:id="rId24"/>
    <p:sldId id="306" r:id="rId25"/>
    <p:sldId id="307" r:id="rId26"/>
    <p:sldId id="308" r:id="rId27"/>
    <p:sldId id="299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5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D3D28-2284-42C5-9ED6-5A96C8C2D1E3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935290-5979-447B-9105-429F85B77E1A}">
      <dgm:prSet/>
      <dgm:spPr/>
      <dgm:t>
        <a:bodyPr/>
        <a:lstStyle/>
        <a:p>
          <a:pPr rtl="0"/>
          <a:r>
            <a:rPr lang="en-US" dirty="0"/>
            <a:t>Decision tree method</a:t>
          </a:r>
        </a:p>
      </dgm:t>
    </dgm:pt>
    <dgm:pt modelId="{AA979CCB-9C03-4DF4-915E-B44F8FBB11A6}" type="parTrans" cxnId="{26698401-E0BD-4684-801E-0450B79B13B7}">
      <dgm:prSet/>
      <dgm:spPr/>
      <dgm:t>
        <a:bodyPr/>
        <a:lstStyle/>
        <a:p>
          <a:endParaRPr lang="en-US"/>
        </a:p>
      </dgm:t>
    </dgm:pt>
    <dgm:pt modelId="{12227612-655A-4B8F-917F-333C68529162}" type="sibTrans" cxnId="{26698401-E0BD-4684-801E-0450B79B13B7}">
      <dgm:prSet/>
      <dgm:spPr/>
      <dgm:t>
        <a:bodyPr/>
        <a:lstStyle/>
        <a:p>
          <a:endParaRPr lang="en-US"/>
        </a:p>
      </dgm:t>
    </dgm:pt>
    <dgm:pt modelId="{56342179-A60C-4D25-8021-AF4137794A1D}">
      <dgm:prSet/>
      <dgm:spPr/>
      <dgm:t>
        <a:bodyPr/>
        <a:lstStyle/>
        <a:p>
          <a:pPr rtl="0"/>
          <a:r>
            <a:rPr lang="en-US" dirty="0"/>
            <a:t>Score card method</a:t>
          </a:r>
        </a:p>
      </dgm:t>
    </dgm:pt>
    <dgm:pt modelId="{B12A2282-BB0B-42B2-B969-A88144FDA803}" type="parTrans" cxnId="{D3CB9BA5-F4A2-4417-87E4-820A5F2283B9}">
      <dgm:prSet/>
      <dgm:spPr/>
      <dgm:t>
        <a:bodyPr/>
        <a:lstStyle/>
        <a:p>
          <a:endParaRPr lang="en-US"/>
        </a:p>
      </dgm:t>
    </dgm:pt>
    <dgm:pt modelId="{5B0B6420-5CC5-484B-BE13-562E9A63A0F9}" type="sibTrans" cxnId="{D3CB9BA5-F4A2-4417-87E4-820A5F2283B9}">
      <dgm:prSet/>
      <dgm:spPr/>
      <dgm:t>
        <a:bodyPr/>
        <a:lstStyle/>
        <a:p>
          <a:endParaRPr lang="en-US"/>
        </a:p>
      </dgm:t>
    </dgm:pt>
    <dgm:pt modelId="{828C6B0B-B6D4-42A4-B182-2532B8B76A5D}">
      <dgm:prSet/>
      <dgm:spPr/>
      <dgm:t>
        <a:bodyPr/>
        <a:lstStyle/>
        <a:p>
          <a:pPr rtl="0"/>
          <a:r>
            <a:rPr lang="en-US" dirty="0"/>
            <a:t>EPA’s Recovery Potential Screening Tool</a:t>
          </a:r>
        </a:p>
      </dgm:t>
    </dgm:pt>
    <dgm:pt modelId="{34BF12CF-2A70-4650-8FA6-B5215050F5AD}" type="parTrans" cxnId="{63020B74-EB6E-4759-884F-C1C5A9D5A521}">
      <dgm:prSet/>
      <dgm:spPr/>
      <dgm:t>
        <a:bodyPr/>
        <a:lstStyle/>
        <a:p>
          <a:endParaRPr lang="en-US"/>
        </a:p>
      </dgm:t>
    </dgm:pt>
    <dgm:pt modelId="{6566A50C-56DA-4BD6-BEE3-9D27FB4D82B1}" type="sibTrans" cxnId="{63020B74-EB6E-4759-884F-C1C5A9D5A521}">
      <dgm:prSet/>
      <dgm:spPr/>
      <dgm:t>
        <a:bodyPr/>
        <a:lstStyle/>
        <a:p>
          <a:endParaRPr lang="en-US"/>
        </a:p>
      </dgm:t>
    </dgm:pt>
    <dgm:pt modelId="{42CF61A4-4F46-4949-B239-AB57548684E6}" type="pres">
      <dgm:prSet presAssocID="{EDCD3D28-2284-42C5-9ED6-5A96C8C2D1E3}" presName="Name0" presStyleCnt="0">
        <dgm:presLayoutVars>
          <dgm:dir/>
          <dgm:resizeHandles val="exact"/>
        </dgm:presLayoutVars>
      </dgm:prSet>
      <dgm:spPr/>
    </dgm:pt>
    <dgm:pt modelId="{511A6EF1-AD4D-4BAD-B0FC-6875840A8A4F}" type="pres">
      <dgm:prSet presAssocID="{EDCD3D28-2284-42C5-9ED6-5A96C8C2D1E3}" presName="bkgdShp" presStyleLbl="alignAccFollowNode1" presStyleIdx="0" presStyleCnt="1"/>
      <dgm:spPr/>
    </dgm:pt>
    <dgm:pt modelId="{7DAF5E0F-BB14-42CE-82E9-20D3E7B5E32E}" type="pres">
      <dgm:prSet presAssocID="{EDCD3D28-2284-42C5-9ED6-5A96C8C2D1E3}" presName="linComp" presStyleCnt="0"/>
      <dgm:spPr/>
    </dgm:pt>
    <dgm:pt modelId="{E8D9902C-122E-4383-942C-1DB5837F63BE}" type="pres">
      <dgm:prSet presAssocID="{E0935290-5979-447B-9105-429F85B77E1A}" presName="compNode" presStyleCnt="0"/>
      <dgm:spPr/>
    </dgm:pt>
    <dgm:pt modelId="{30A9BFF7-E36F-4925-A7B3-F4A881326AF4}" type="pres">
      <dgm:prSet presAssocID="{E0935290-5979-447B-9105-429F85B77E1A}" presName="node" presStyleLbl="node1" presStyleIdx="0" presStyleCnt="3">
        <dgm:presLayoutVars>
          <dgm:bulletEnabled val="1"/>
        </dgm:presLayoutVars>
      </dgm:prSet>
      <dgm:spPr/>
    </dgm:pt>
    <dgm:pt modelId="{D7D4CB6F-E783-401E-B4DE-8BE2EE72AF6B}" type="pres">
      <dgm:prSet presAssocID="{E0935290-5979-447B-9105-429F85B77E1A}" presName="invisiNode" presStyleLbl="node1" presStyleIdx="0" presStyleCnt="3"/>
      <dgm:spPr/>
    </dgm:pt>
    <dgm:pt modelId="{9DE9C4F8-1C67-4B7B-A13F-86C134628DEF}" type="pres">
      <dgm:prSet presAssocID="{E0935290-5979-447B-9105-429F85B77E1A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8B37F5-C482-48C9-903F-CD0C385F70CB}" type="pres">
      <dgm:prSet presAssocID="{12227612-655A-4B8F-917F-333C68529162}" presName="sibTrans" presStyleLbl="sibTrans2D1" presStyleIdx="0" presStyleCnt="0"/>
      <dgm:spPr/>
    </dgm:pt>
    <dgm:pt modelId="{54D26436-54BA-4155-ACA5-1B7CE05B2597}" type="pres">
      <dgm:prSet presAssocID="{56342179-A60C-4D25-8021-AF4137794A1D}" presName="compNode" presStyleCnt="0"/>
      <dgm:spPr/>
    </dgm:pt>
    <dgm:pt modelId="{D12A1C84-20D8-4742-BE97-50D10A82673A}" type="pres">
      <dgm:prSet presAssocID="{56342179-A60C-4D25-8021-AF4137794A1D}" presName="node" presStyleLbl="node1" presStyleIdx="1" presStyleCnt="3">
        <dgm:presLayoutVars>
          <dgm:bulletEnabled val="1"/>
        </dgm:presLayoutVars>
      </dgm:prSet>
      <dgm:spPr/>
    </dgm:pt>
    <dgm:pt modelId="{1E9C161F-74B7-41A7-989A-23F126BBA9FD}" type="pres">
      <dgm:prSet presAssocID="{56342179-A60C-4D25-8021-AF4137794A1D}" presName="invisiNode" presStyleLbl="node1" presStyleIdx="1" presStyleCnt="3"/>
      <dgm:spPr/>
    </dgm:pt>
    <dgm:pt modelId="{2F1E2B45-8B9A-4186-B198-6F285A1803A6}" type="pres">
      <dgm:prSet presAssocID="{56342179-A60C-4D25-8021-AF4137794A1D}" presName="imagNode" presStyleLbl="fgImgPlace1" presStyleIdx="1" presStyleCnt="3"/>
      <dgm:spPr>
        <a:blipFill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</dgm:spPr>
    </dgm:pt>
    <dgm:pt modelId="{41A4710A-F6D8-49C2-B588-48659BC79EFC}" type="pres">
      <dgm:prSet presAssocID="{5B0B6420-5CC5-484B-BE13-562E9A63A0F9}" presName="sibTrans" presStyleLbl="sibTrans2D1" presStyleIdx="0" presStyleCnt="0"/>
      <dgm:spPr/>
    </dgm:pt>
    <dgm:pt modelId="{45A92B8D-9DE1-4389-91D4-489047B4EB72}" type="pres">
      <dgm:prSet presAssocID="{828C6B0B-B6D4-42A4-B182-2532B8B76A5D}" presName="compNode" presStyleCnt="0"/>
      <dgm:spPr/>
    </dgm:pt>
    <dgm:pt modelId="{EAC479F0-A6F1-4F52-93A4-3EDADDEF5091}" type="pres">
      <dgm:prSet presAssocID="{828C6B0B-B6D4-42A4-B182-2532B8B76A5D}" presName="node" presStyleLbl="node1" presStyleIdx="2" presStyleCnt="3">
        <dgm:presLayoutVars>
          <dgm:bulletEnabled val="1"/>
        </dgm:presLayoutVars>
      </dgm:prSet>
      <dgm:spPr/>
    </dgm:pt>
    <dgm:pt modelId="{70335A1C-8253-42E5-A586-DC17A647BDF8}" type="pres">
      <dgm:prSet presAssocID="{828C6B0B-B6D4-42A4-B182-2532B8B76A5D}" presName="invisiNode" presStyleLbl="node1" presStyleIdx="2" presStyleCnt="3"/>
      <dgm:spPr/>
    </dgm:pt>
    <dgm:pt modelId="{313E1F56-9413-46B7-AEFF-62CC8250853B}" type="pres">
      <dgm:prSet presAssocID="{828C6B0B-B6D4-42A4-B182-2532B8B76A5D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26698401-E0BD-4684-801E-0450B79B13B7}" srcId="{EDCD3D28-2284-42C5-9ED6-5A96C8C2D1E3}" destId="{E0935290-5979-447B-9105-429F85B77E1A}" srcOrd="0" destOrd="0" parTransId="{AA979CCB-9C03-4DF4-915E-B44F8FBB11A6}" sibTransId="{12227612-655A-4B8F-917F-333C68529162}"/>
    <dgm:cxn modelId="{E5B7F809-E397-4A57-A165-4AA74DA21D6A}" type="presOf" srcId="{EDCD3D28-2284-42C5-9ED6-5A96C8C2D1E3}" destId="{42CF61A4-4F46-4949-B239-AB57548684E6}" srcOrd="0" destOrd="0" presId="urn:microsoft.com/office/officeart/2005/8/layout/pList2#1"/>
    <dgm:cxn modelId="{4B3A6B2C-AC8D-4A9E-B109-3125FBB1BF40}" type="presOf" srcId="{E0935290-5979-447B-9105-429F85B77E1A}" destId="{30A9BFF7-E36F-4925-A7B3-F4A881326AF4}" srcOrd="0" destOrd="0" presId="urn:microsoft.com/office/officeart/2005/8/layout/pList2#1"/>
    <dgm:cxn modelId="{08FBEF3E-A4FB-42E7-B4EA-E2C8C3B5934A}" type="presOf" srcId="{828C6B0B-B6D4-42A4-B182-2532B8B76A5D}" destId="{EAC479F0-A6F1-4F52-93A4-3EDADDEF5091}" srcOrd="0" destOrd="0" presId="urn:microsoft.com/office/officeart/2005/8/layout/pList2#1"/>
    <dgm:cxn modelId="{B2E2B745-8309-469B-994F-92EAD1068371}" type="presOf" srcId="{12227612-655A-4B8F-917F-333C68529162}" destId="{168B37F5-C482-48C9-903F-CD0C385F70CB}" srcOrd="0" destOrd="0" presId="urn:microsoft.com/office/officeart/2005/8/layout/pList2#1"/>
    <dgm:cxn modelId="{63020B74-EB6E-4759-884F-C1C5A9D5A521}" srcId="{EDCD3D28-2284-42C5-9ED6-5A96C8C2D1E3}" destId="{828C6B0B-B6D4-42A4-B182-2532B8B76A5D}" srcOrd="2" destOrd="0" parTransId="{34BF12CF-2A70-4650-8FA6-B5215050F5AD}" sibTransId="{6566A50C-56DA-4BD6-BEE3-9D27FB4D82B1}"/>
    <dgm:cxn modelId="{D3CB9BA5-F4A2-4417-87E4-820A5F2283B9}" srcId="{EDCD3D28-2284-42C5-9ED6-5A96C8C2D1E3}" destId="{56342179-A60C-4D25-8021-AF4137794A1D}" srcOrd="1" destOrd="0" parTransId="{B12A2282-BB0B-42B2-B969-A88144FDA803}" sibTransId="{5B0B6420-5CC5-484B-BE13-562E9A63A0F9}"/>
    <dgm:cxn modelId="{8D5697A7-1221-45F3-8D63-A49405231A5C}" type="presOf" srcId="{56342179-A60C-4D25-8021-AF4137794A1D}" destId="{D12A1C84-20D8-4742-BE97-50D10A82673A}" srcOrd="0" destOrd="0" presId="urn:microsoft.com/office/officeart/2005/8/layout/pList2#1"/>
    <dgm:cxn modelId="{135000E2-5A4A-4485-AD8E-82B157991F9A}" type="presOf" srcId="{5B0B6420-5CC5-484B-BE13-562E9A63A0F9}" destId="{41A4710A-F6D8-49C2-B588-48659BC79EFC}" srcOrd="0" destOrd="0" presId="urn:microsoft.com/office/officeart/2005/8/layout/pList2#1"/>
    <dgm:cxn modelId="{135F30D1-4A87-4DC4-BD2D-C54A9ABD7A8D}" type="presParOf" srcId="{42CF61A4-4F46-4949-B239-AB57548684E6}" destId="{511A6EF1-AD4D-4BAD-B0FC-6875840A8A4F}" srcOrd="0" destOrd="0" presId="urn:microsoft.com/office/officeart/2005/8/layout/pList2#1"/>
    <dgm:cxn modelId="{E01A12C8-7EAC-4165-88B2-2393198B2B7E}" type="presParOf" srcId="{42CF61A4-4F46-4949-B239-AB57548684E6}" destId="{7DAF5E0F-BB14-42CE-82E9-20D3E7B5E32E}" srcOrd="1" destOrd="0" presId="urn:microsoft.com/office/officeart/2005/8/layout/pList2#1"/>
    <dgm:cxn modelId="{C3FFC255-3D48-47B3-A845-D08B32E5B8F3}" type="presParOf" srcId="{7DAF5E0F-BB14-42CE-82E9-20D3E7B5E32E}" destId="{E8D9902C-122E-4383-942C-1DB5837F63BE}" srcOrd="0" destOrd="0" presId="urn:microsoft.com/office/officeart/2005/8/layout/pList2#1"/>
    <dgm:cxn modelId="{B7B608F1-00EA-4E23-B91E-22DDBDB3D912}" type="presParOf" srcId="{E8D9902C-122E-4383-942C-1DB5837F63BE}" destId="{30A9BFF7-E36F-4925-A7B3-F4A881326AF4}" srcOrd="0" destOrd="0" presId="urn:microsoft.com/office/officeart/2005/8/layout/pList2#1"/>
    <dgm:cxn modelId="{549EC535-14D4-42C6-8688-9F0304F4D669}" type="presParOf" srcId="{E8D9902C-122E-4383-942C-1DB5837F63BE}" destId="{D7D4CB6F-E783-401E-B4DE-8BE2EE72AF6B}" srcOrd="1" destOrd="0" presId="urn:microsoft.com/office/officeart/2005/8/layout/pList2#1"/>
    <dgm:cxn modelId="{16456E05-FABB-4EE5-AEF0-DBE0E1F64073}" type="presParOf" srcId="{E8D9902C-122E-4383-942C-1DB5837F63BE}" destId="{9DE9C4F8-1C67-4B7B-A13F-86C134628DEF}" srcOrd="2" destOrd="0" presId="urn:microsoft.com/office/officeart/2005/8/layout/pList2#1"/>
    <dgm:cxn modelId="{42BAA6AE-E9A4-4E2F-89C8-FB06A6E2B053}" type="presParOf" srcId="{7DAF5E0F-BB14-42CE-82E9-20D3E7B5E32E}" destId="{168B37F5-C482-48C9-903F-CD0C385F70CB}" srcOrd="1" destOrd="0" presId="urn:microsoft.com/office/officeart/2005/8/layout/pList2#1"/>
    <dgm:cxn modelId="{BD27E34F-3327-48C4-B66A-5BA47B5E5A4B}" type="presParOf" srcId="{7DAF5E0F-BB14-42CE-82E9-20D3E7B5E32E}" destId="{54D26436-54BA-4155-ACA5-1B7CE05B2597}" srcOrd="2" destOrd="0" presId="urn:microsoft.com/office/officeart/2005/8/layout/pList2#1"/>
    <dgm:cxn modelId="{BB45C6AD-015F-45A4-8508-6DD2A4ADAC24}" type="presParOf" srcId="{54D26436-54BA-4155-ACA5-1B7CE05B2597}" destId="{D12A1C84-20D8-4742-BE97-50D10A82673A}" srcOrd="0" destOrd="0" presId="urn:microsoft.com/office/officeart/2005/8/layout/pList2#1"/>
    <dgm:cxn modelId="{615D9E1F-65AE-420B-AAF9-E270DFFEC10A}" type="presParOf" srcId="{54D26436-54BA-4155-ACA5-1B7CE05B2597}" destId="{1E9C161F-74B7-41A7-989A-23F126BBA9FD}" srcOrd="1" destOrd="0" presId="urn:microsoft.com/office/officeart/2005/8/layout/pList2#1"/>
    <dgm:cxn modelId="{CE7A2C97-43C2-45D2-99FF-E4827FA1A685}" type="presParOf" srcId="{54D26436-54BA-4155-ACA5-1B7CE05B2597}" destId="{2F1E2B45-8B9A-4186-B198-6F285A1803A6}" srcOrd="2" destOrd="0" presId="urn:microsoft.com/office/officeart/2005/8/layout/pList2#1"/>
    <dgm:cxn modelId="{9D3138A7-87EA-473F-8D91-E58342B21D0D}" type="presParOf" srcId="{7DAF5E0F-BB14-42CE-82E9-20D3E7B5E32E}" destId="{41A4710A-F6D8-49C2-B588-48659BC79EFC}" srcOrd="3" destOrd="0" presId="urn:microsoft.com/office/officeart/2005/8/layout/pList2#1"/>
    <dgm:cxn modelId="{B7B5B388-3A01-4E72-8EB5-9729568EE4DD}" type="presParOf" srcId="{7DAF5E0F-BB14-42CE-82E9-20D3E7B5E32E}" destId="{45A92B8D-9DE1-4389-91D4-489047B4EB72}" srcOrd="4" destOrd="0" presId="urn:microsoft.com/office/officeart/2005/8/layout/pList2#1"/>
    <dgm:cxn modelId="{C1FD7401-D7AD-4F79-86A6-AA3F1901DCC5}" type="presParOf" srcId="{45A92B8D-9DE1-4389-91D4-489047B4EB72}" destId="{EAC479F0-A6F1-4F52-93A4-3EDADDEF5091}" srcOrd="0" destOrd="0" presId="urn:microsoft.com/office/officeart/2005/8/layout/pList2#1"/>
    <dgm:cxn modelId="{C9B80026-4C7E-4E25-B617-83B687343B12}" type="presParOf" srcId="{45A92B8D-9DE1-4389-91D4-489047B4EB72}" destId="{70335A1C-8253-42E5-A586-DC17A647BDF8}" srcOrd="1" destOrd="0" presId="urn:microsoft.com/office/officeart/2005/8/layout/pList2#1"/>
    <dgm:cxn modelId="{360E24CA-C8AF-4FA9-A7AB-648074CCA6B3}" type="presParOf" srcId="{45A92B8D-9DE1-4389-91D4-489047B4EB72}" destId="{313E1F56-9413-46B7-AEFF-62CC8250853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6EF1-AD4D-4BAD-B0FC-6875840A8A4F}">
      <dsp:nvSpPr>
        <dsp:cNvPr id="0" name=""/>
        <dsp:cNvSpPr/>
      </dsp:nvSpPr>
      <dsp:spPr>
        <a:xfrm>
          <a:off x="0" y="0"/>
          <a:ext cx="8610600" cy="21259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9C4F8-1C67-4B7B-A13F-86C134628DEF}">
      <dsp:nvSpPr>
        <dsp:cNvPr id="0" name=""/>
        <dsp:cNvSpPr/>
      </dsp:nvSpPr>
      <dsp:spPr>
        <a:xfrm>
          <a:off x="258318" y="283464"/>
          <a:ext cx="2529363" cy="15590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A9BFF7-E36F-4925-A7B3-F4A881326AF4}">
      <dsp:nvSpPr>
        <dsp:cNvPr id="0" name=""/>
        <dsp:cNvSpPr/>
      </dsp:nvSpPr>
      <dsp:spPr>
        <a:xfrm rot="10800000">
          <a:off x="258318" y="2125979"/>
          <a:ext cx="2529363" cy="25984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Decision tree method</a:t>
          </a:r>
        </a:p>
      </dsp:txBody>
      <dsp:txXfrm rot="10800000">
        <a:off x="336105" y="2125979"/>
        <a:ext cx="2373789" cy="2520632"/>
      </dsp:txXfrm>
    </dsp:sp>
    <dsp:sp modelId="{2F1E2B45-8B9A-4186-B198-6F285A1803A6}">
      <dsp:nvSpPr>
        <dsp:cNvPr id="0" name=""/>
        <dsp:cNvSpPr/>
      </dsp:nvSpPr>
      <dsp:spPr>
        <a:xfrm>
          <a:off x="3040618" y="283464"/>
          <a:ext cx="2529363" cy="15590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2A1C84-20D8-4742-BE97-50D10A82673A}">
      <dsp:nvSpPr>
        <dsp:cNvPr id="0" name=""/>
        <dsp:cNvSpPr/>
      </dsp:nvSpPr>
      <dsp:spPr>
        <a:xfrm rot="10800000">
          <a:off x="3040618" y="2125979"/>
          <a:ext cx="2529363" cy="25984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51000"/>
                <a:satMod val="130000"/>
              </a:schemeClr>
            </a:gs>
            <a:gs pos="80000">
              <a:schemeClr val="accent2">
                <a:hueOff val="953895"/>
                <a:satOff val="-21764"/>
                <a:lumOff val="8039"/>
                <a:alphaOff val="0"/>
                <a:shade val="93000"/>
                <a:satMod val="130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Score card method</a:t>
          </a:r>
        </a:p>
      </dsp:txBody>
      <dsp:txXfrm rot="10800000">
        <a:off x="3118405" y="2125979"/>
        <a:ext cx="2373789" cy="2520632"/>
      </dsp:txXfrm>
    </dsp:sp>
    <dsp:sp modelId="{313E1F56-9413-46B7-AEFF-62CC8250853B}">
      <dsp:nvSpPr>
        <dsp:cNvPr id="0" name=""/>
        <dsp:cNvSpPr/>
      </dsp:nvSpPr>
      <dsp:spPr>
        <a:xfrm>
          <a:off x="5822918" y="283463"/>
          <a:ext cx="2529363" cy="15590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C479F0-A6F1-4F52-93A4-3EDADDEF5091}">
      <dsp:nvSpPr>
        <dsp:cNvPr id="0" name=""/>
        <dsp:cNvSpPr/>
      </dsp:nvSpPr>
      <dsp:spPr>
        <a:xfrm rot="10800000">
          <a:off x="5822918" y="2125979"/>
          <a:ext cx="2529363" cy="25984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51000"/>
                <a:satMod val="130000"/>
              </a:schemeClr>
            </a:gs>
            <a:gs pos="80000">
              <a:schemeClr val="accent2">
                <a:hueOff val="1907789"/>
                <a:satOff val="-43528"/>
                <a:lumOff val="16079"/>
                <a:alphaOff val="0"/>
                <a:shade val="93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EPA’s Recovery Potential Screening Tool</a:t>
          </a:r>
        </a:p>
      </dsp:txBody>
      <dsp:txXfrm rot="10800000">
        <a:off x="5900705" y="2125979"/>
        <a:ext cx="2373789" cy="2520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DD26A-7E22-43C1-8A98-38D90B51D052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53AA8-4D94-4D5A-AD04-B2C26D321B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6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9C15B-6064-4737-9A7C-B25E26FBB6C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WLA is for point sources, LA is for nonpoint sources.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55411E-4BC9-4D9A-8394-C6BD9DC70B2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What are nutrient criteria?</a:t>
            </a:r>
          </a:p>
          <a:p>
            <a:pPr>
              <a:buFontTx/>
              <a:buChar char="•"/>
            </a:pPr>
            <a:r>
              <a:rPr lang="en-US"/>
              <a:t>Numeric water quality criteria for N, P, some measure of algal biomass such as chlorophyll-a and some measure of water clarity such as secchi depth in lakes or turbidity in streams.</a:t>
            </a:r>
          </a:p>
          <a:p>
            <a:pPr>
              <a:buFontTx/>
              <a:buChar char="•"/>
            </a:pPr>
            <a:r>
              <a:rPr lang="en-US"/>
              <a:t>EPA’s expectation is that all states will ultimately adopt nutrient criteria for all waters including lakes, rivers/streams, estuaries, coastal waters and wetlands.</a:t>
            </a:r>
          </a:p>
          <a:p>
            <a:pPr>
              <a:buFontTx/>
              <a:buChar char="•"/>
            </a:pPr>
            <a:r>
              <a:rPr lang="en-US"/>
              <a:t>A number of states have narrative criteria for nutrients, but narrative criteria have largely been ineffective..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Why are nutrient criteria needed?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BABF1-FFC0-4C3F-8653-52F3441D0721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4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873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3B560-5BB5-4832-9EE8-5F17DC920F0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464F5-E4E9-46C5-B782-0D80F618FC0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64C5A-E872-45D0-A9C8-71DDCCE8867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EC2E7-A98D-4DBA-BB76-4CC4726EF67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6146-18D6-4F2A-A01D-F115909CCB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9ECA-4465-4D5E-8C8B-88F078670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CB33-66E5-43BC-B731-D0126D50E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0931-6980-488E-B92C-41E896702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16C3-AA8B-4929-9857-7C0CDBDD59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261F7-D9BF-4F67-9E4F-ED5AF46C1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F098-E4E6-47D3-BB67-A2441DC0D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07A4-F1EC-4D4F-849B-8B938D2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AA21-7B6C-484E-ACDC-716B215D2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51A8-43F7-4A16-BCD9-F33D4FF016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3E38-5284-443C-B137-EF220285F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F69C-8752-486A-A95E-8FCE644A49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17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12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55E4-16B1-4CF6-A013-4E3EA77A83A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80D-3FD6-4D72-B865-DA20E52E84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0D49-5579-476D-B19D-7EB31F5EFF7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6BFC-16DD-4C8B-BF55-1F05259B81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49BB-CB68-4E67-8488-AB369635ED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E398-D96C-42C5-8666-6F1038C372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6D6F-5F7B-4FE1-95F5-A49B085CF12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E548-F5A0-4964-83C4-0325E9B9C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454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2167-18D9-44A9-BA4C-5E125B0B7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A957-A78D-462B-90EC-BF4B2D14B4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F331-8829-4F22-BD0A-01918CC6DF5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ED52-8AD7-4BD4-9661-DF2D903B56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690E-6095-4A2C-9D10-B93269A0AA5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8146-EF16-49D0-A152-B925D74779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620F-C160-402F-8CA6-033BF7053A9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A4C8-021D-4346-948A-8E312ED31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353D-2EE9-4740-93C2-E3794C8EBB8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02B2-CE10-42CD-9DC3-0AB9934A31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8152-8C40-4AEA-A97D-FDC61E6CE9D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1D34-D423-4D11-84E3-02552CE345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DC1E-DD0C-4B07-8E64-A6F3A2198C3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17FC-AE2C-40EB-9C67-7E6265DCCD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093C9-D0A0-4954-AEA7-8C98B56C7FA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B7FD-B852-4EC0-9A69-06555FCE408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0BEBF-2CEB-4F6D-B48B-947791A1B61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537B8-75D1-4717-814E-3095D2E768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EF106-846D-4CEE-88E2-D71CB12D182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3B2B-0319-409D-9ABE-2FC91220905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9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58052-BB63-4AB1-873D-16B3C6B0306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D2DC4-01D2-49F5-AE00-7C13447921A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B7A0B-A2A3-4DF2-8F9A-BBAD70522C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96371-5321-4AB5-AF28-8355798B673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7015-19B7-4462-A13E-3F9F5E6CBD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13C9A-C354-45DA-93E4-D13D6711A70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16B70-69C3-43AF-A0BF-A3E739ACA0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3AD3F-CCD3-431F-BE64-F68B825EDE1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D03CA-AC3D-4C48-BB7E-A1B0D13B18F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E62EF-D912-42E6-B2B8-73DD4417A85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96DAA-4E18-4FF5-84A1-ED32358467D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5DCEB03-BC17-4AE3-B058-5717BBAFFBC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3B560-5BB5-4832-9EE8-5F17DC920F0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464F5-E4E9-46C5-B782-0D80F618FC0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64C5A-E872-45D0-A9C8-71DDCCE8867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EC2E7-A98D-4DBA-BB76-4CC4726EF67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C837D-09B7-4DC5-B719-AD16E7DA2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359CE-863F-4CF3-B511-4E1DB922A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62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4FC33-1AC5-46AA-8680-A74A7900B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C66C-0494-40FC-8A70-A4E6F0B4E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0D8A1-1098-4983-BC46-43C5B4A282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C4F0-351A-45B6-9ED9-B326E71B7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809C-9431-4334-BD8C-8B7D99C9D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72E1-D7A7-4B18-A1B9-2F30D003FC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9CD9F-30EE-4CB6-97D3-F407768BD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EFDEC-A334-4198-90BF-CE5A3EC1B6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0CC5-5EAE-4A7A-9020-2349764BE2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F482-2D43-4B07-B0BB-A500A5CF2F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27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093C9-D0A0-4954-AEA7-8C98B56C7FA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B7FD-B852-4EC0-9A69-06555FCE408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0BEBF-2CEB-4F6D-B48B-947791A1B61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537B8-75D1-4717-814E-3095D2E768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EF106-846D-4CEE-88E2-D71CB12D182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3B2B-0319-409D-9ABE-2FC91220905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58052-BB63-4AB1-873D-16B3C6B0306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D2DC4-01D2-49F5-AE00-7C13447921A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B7A0B-A2A3-4DF2-8F9A-BBAD70522C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96371-5321-4AB5-AF28-8355798B673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7015-19B7-4462-A13E-3F9F5E6CBD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13C9A-C354-45DA-93E4-D13D6711A70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16B70-69C3-43AF-A0BF-A3E739ACA0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3AD3F-CCD3-431F-BE64-F68B825EDE1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D03CA-AC3D-4C48-BB7E-A1B0D13B18F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E62EF-D912-42E6-B2B8-73DD4417A85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96DAA-4E18-4FF5-84A1-ED32358467D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5DCEB03-BC17-4AE3-B058-5717BBAFFBC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3B560-5BB5-4832-9EE8-5F17DC920F0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464F5-E4E9-46C5-B782-0D80F618FC0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73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64C5A-E872-45D0-A9C8-71DDCCE8867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EC2E7-A98D-4DBA-BB76-4CC4726EF67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093C9-D0A0-4954-AEA7-8C98B56C7FA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B7FD-B852-4EC0-9A69-06555FCE408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0BEBF-2CEB-4F6D-B48B-947791A1B61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537B8-75D1-4717-814E-3095D2E768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EF106-846D-4CEE-88E2-D71CB12D182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3B2B-0319-409D-9ABE-2FC91220905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58052-BB63-4AB1-873D-16B3C6B0306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D2DC4-01D2-49F5-AE00-7C13447921A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B7A0B-A2A3-4DF2-8F9A-BBAD70522C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96371-5321-4AB5-AF28-8355798B673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7015-19B7-4462-A13E-3F9F5E6CBD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13C9A-C354-45DA-93E4-D13D6711A70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16B70-69C3-43AF-A0BF-A3E739ACA0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3AD3F-CCD3-431F-BE64-F68B825EDE1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D03CA-AC3D-4C48-BB7E-A1B0D13B18F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E62EF-D912-42E6-B2B8-73DD4417A85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96DAA-4E18-4FF5-84A1-ED32358467D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5DCEB03-BC17-4AE3-B058-5717BBAFFBC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C5E5-8519-4EA6-BABC-4DF81DA560E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559C-3337-4E83-8E21-DE040CDCA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3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25796-3E10-45B5-9BB1-C8FB85D3A41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0AFB3-471B-44A4-89A7-55214318F2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6279-EB1C-453B-A2E3-3D8864651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A77F0-85E5-46BE-B599-DA8A9E7AD82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8FE8E4-E52B-4732-A3BC-0D9D1A87B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52B87-B6AC-4CD0-94BA-4C177A5D247E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88DCF-1201-4BBA-AE5D-34575CB7FB1A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E763C-DD90-4451-86C8-DF0684320A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52B87-B6AC-4CD0-94BA-4C177A5D247E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88DCF-1201-4BBA-AE5D-34575CB7FB1A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52B87-B6AC-4CD0-94BA-4C177A5D247E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6/12/2018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88DCF-1201-4BBA-AE5D-34575CB7FB1A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Prioritization Workgroup Summary </a:t>
            </a:r>
            <a:endParaRPr lang="en-US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Pursue Recovery Potential Screening Tool as the main prioritization method for nutrient reduction and water quality management</a:t>
            </a:r>
          </a:p>
          <a:p>
            <a:r>
              <a:rPr lang="en-US" dirty="0"/>
              <a:t>Implement a basin management framework</a:t>
            </a:r>
          </a:p>
          <a:p>
            <a:pPr lvl="1"/>
            <a:r>
              <a:rPr lang="en-US" dirty="0"/>
              <a:t>Start in the Red River basin</a:t>
            </a:r>
          </a:p>
          <a:p>
            <a:pPr lvl="2"/>
            <a:r>
              <a:rPr lang="en-US"/>
              <a:t>Ready to go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Nutrient Criteria Workgroup Summary </a:t>
            </a:r>
            <a:endParaRPr lang="en-US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Workgroup Topics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Nutrient results</a:t>
            </a:r>
          </a:p>
          <a:p>
            <a:r>
              <a:rPr lang="en-US" dirty="0"/>
              <a:t>State water quality standards</a:t>
            </a:r>
          </a:p>
          <a:p>
            <a:r>
              <a:rPr lang="en-US" dirty="0"/>
              <a:t>What are nutrient criteria?</a:t>
            </a:r>
          </a:p>
          <a:p>
            <a:r>
              <a:rPr lang="en-US" dirty="0"/>
              <a:t>North Dakota Nutrient Criteria Development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8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Standards of Quality for Waters of the State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Authority provided in NDCC 61-28</a:t>
            </a:r>
          </a:p>
          <a:p>
            <a:r>
              <a:rPr lang="en-US" dirty="0"/>
              <a:t>Required as part of the Clean Water Act</a:t>
            </a:r>
          </a:p>
          <a:p>
            <a:r>
              <a:rPr lang="en-US" dirty="0"/>
              <a:t>Implemented as state regulations</a:t>
            </a:r>
          </a:p>
          <a:p>
            <a:pPr lvl="1"/>
            <a:r>
              <a:rPr lang="en-US" dirty="0"/>
              <a:t>NDAC 33-16-02.1</a:t>
            </a:r>
          </a:p>
          <a:p>
            <a:r>
              <a:rPr lang="en-US" dirty="0"/>
              <a:t>Defines “waters of the state”</a:t>
            </a:r>
          </a:p>
          <a:p>
            <a:r>
              <a:rPr lang="en-US" dirty="0"/>
              <a:t>Defines beneficial uses for “waters of the state”</a:t>
            </a:r>
          </a:p>
          <a:p>
            <a:r>
              <a:rPr lang="en-US" dirty="0"/>
              <a:t>Describes narrative and numeric standards to protect waters of the state</a:t>
            </a:r>
          </a:p>
          <a:p>
            <a:r>
              <a:rPr lang="en-US" dirty="0"/>
              <a:t>Describes “</a:t>
            </a:r>
            <a:r>
              <a:rPr lang="en-US" dirty="0" err="1"/>
              <a:t>antidegradation</a:t>
            </a:r>
            <a:r>
              <a:rPr lang="en-US" dirty="0"/>
              <a:t>” policies and procedures to protect “waters of the state”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8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600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FF00"/>
                </a:solidFill>
              </a:rPr>
              <a:t>What are Nutrient Criteria?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438400" y="2590800"/>
            <a:ext cx="5638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>
                <a:solidFill>
                  <a:srgbClr val="00FF00"/>
                </a:solidFill>
              </a:rPr>
              <a:t>Nitrogen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>
                <a:solidFill>
                  <a:srgbClr val="00FF00"/>
                </a:solidFill>
              </a:rPr>
              <a:t>Phosphorus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>
                <a:solidFill>
                  <a:srgbClr val="00FF00"/>
                </a:solidFill>
              </a:rPr>
              <a:t>Algal biomass (e.g., chl-a)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>
                <a:solidFill>
                  <a:srgbClr val="00FF00"/>
                </a:solidFill>
              </a:rPr>
              <a:t>Water clarity (e.g., secchi) 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5943600" y="304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FF00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6348413" y="6172200"/>
            <a:ext cx="2795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</a:rPr>
              <a:t>Photo credit:  Carl Heilman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</a:rPr>
              <a:t>www.carlheilman.com</a:t>
            </a:r>
            <a:r>
              <a:rPr lang="en-US" sz="1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ictures2008lakebloom 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762000" y="1828800"/>
            <a:ext cx="7924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Determine when waters are impaired;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 b="1">
              <a:solidFill>
                <a:srgbClr val="000099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Identify restoration targets for impaired waters;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800" b="1">
              <a:solidFill>
                <a:srgbClr val="000099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Set permit limits for point sources and better inform nonpoint source efforts to protect waters before they become impaired</a:t>
            </a:r>
            <a:r>
              <a:rPr lang="en-US" sz="280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838200" y="609600"/>
            <a:ext cx="5867400" cy="523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99"/>
                </a:solidFill>
              </a:rPr>
              <a:t>Why are nutrient criteria needed?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95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Nutrient Criteria Development Plan for</a:t>
            </a:r>
            <a:br>
              <a:rPr lang="en-US" dirty="0"/>
            </a:br>
            <a:r>
              <a:rPr lang="en-US" dirty="0"/>
              <a:t>North Dakota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950" cy="1981199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  <a:buFont typeface="Arial" charset="0"/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EPA’s National Strategy Approach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Phase II</a:t>
            </a:r>
          </a:p>
          <a:p>
            <a:pPr lvl="1"/>
            <a:r>
              <a:rPr lang="en-US"/>
              <a:t>States given the flexibility to select and implement an approach for nutrient criteria which will be adopted as standards</a:t>
            </a:r>
          </a:p>
          <a:p>
            <a:pPr lvl="2"/>
            <a:r>
              <a:rPr lang="en-US" sz="2000"/>
              <a:t>Adopt EPA nutrient criteria based on aggregate Level III ecoregions (as a range of values or a single value with the range)</a:t>
            </a:r>
          </a:p>
          <a:p>
            <a:pPr lvl="2"/>
            <a:r>
              <a:rPr lang="en-US" sz="2000"/>
              <a:t>Combine EPA recommendations for nutrient criteria with their own databases to develop their own statistically-based criteria</a:t>
            </a:r>
          </a:p>
          <a:p>
            <a:pPr lvl="2"/>
            <a:r>
              <a:rPr lang="en-US" sz="2000"/>
              <a:t>Use EPA methodology (or some other accepted approach) for defining criteria or, alternately, </a:t>
            </a:r>
            <a:r>
              <a:rPr lang="en-US" sz="2000">
                <a:solidFill>
                  <a:srgbClr val="FF0000"/>
                </a:solidFill>
              </a:rPr>
              <a:t>construct a scientifically defensible method for developing nutrient water quality criteria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North Dakota’s Nutrient Criteria Development Plan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Described in detail in the </a:t>
            </a:r>
            <a:r>
              <a:rPr lang="en-US" sz="2800" i="1" dirty="0"/>
              <a:t>State of North Dakota Nutrient Criteria Development Plan</a:t>
            </a:r>
            <a:r>
              <a:rPr lang="en-US" sz="2800" dirty="0"/>
              <a:t> (May 2007)</a:t>
            </a:r>
          </a:p>
          <a:p>
            <a:r>
              <a:rPr lang="en-US" sz="2800" dirty="0"/>
              <a:t>Goal</a:t>
            </a:r>
          </a:p>
          <a:p>
            <a:pPr lvl="1"/>
            <a:r>
              <a:rPr lang="en-US" dirty="0"/>
              <a:t>To develop technically defensible nutrient criteria for surface waters, which are protective of the resource, and consistent with federal guidance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 Dakota Approach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Guiding Principles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Protective of the state’s water resources and their designated uses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Tailored to the unique physiographic characteristics and water resources of this region (i.e., northern plains)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Technically and scientifically defensible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Based upon conceptual ecosystem models that reflect </a:t>
            </a:r>
            <a:r>
              <a:rPr lang="en-US" b="1" dirty="0"/>
              <a:t>cause (stressor) – effect (response) </a:t>
            </a:r>
            <a:r>
              <a:rPr lang="en-US" dirty="0"/>
              <a:t>relationships founded on excess nutrient concentrations and that reflect the reasons for resource impairment (e.g., excessive algae in a lake) and the loss of beneficial uses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Workgroup Topics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Nutrient results</a:t>
            </a:r>
          </a:p>
          <a:p>
            <a:r>
              <a:rPr lang="en-US" dirty="0"/>
              <a:t>What is a watershed?</a:t>
            </a:r>
          </a:p>
          <a:p>
            <a:r>
              <a:rPr lang="en-US" dirty="0"/>
              <a:t>What is a TMDL?</a:t>
            </a:r>
          </a:p>
          <a:p>
            <a:r>
              <a:rPr lang="en-US" dirty="0"/>
              <a:t>Prioritization methods</a:t>
            </a:r>
          </a:p>
          <a:p>
            <a:r>
              <a:rPr lang="en-US" dirty="0"/>
              <a:t>Basin framework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358948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Workgroup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/>
              <a:t>Current Nutrient Criteria Development Plan makes sense</a:t>
            </a:r>
          </a:p>
          <a:p>
            <a:pPr lvl="1"/>
            <a:r>
              <a:rPr lang="en-US" dirty="0"/>
              <a:t>No reason to change</a:t>
            </a:r>
          </a:p>
          <a:p>
            <a:r>
              <a:rPr lang="en-US" dirty="0"/>
              <a:t>Identify priority waterbodies to begin nutrient criteria development</a:t>
            </a:r>
          </a:p>
          <a:p>
            <a:pPr lvl="1"/>
            <a:r>
              <a:rPr lang="en-US" dirty="0"/>
              <a:t>Lake Sakakawea</a:t>
            </a:r>
          </a:p>
          <a:p>
            <a:pPr lvl="1"/>
            <a:r>
              <a:rPr lang="en-US" dirty="0"/>
              <a:t>Red River</a:t>
            </a:r>
          </a:p>
          <a:p>
            <a:pPr lvl="1"/>
            <a:r>
              <a:rPr lang="en-US" dirty="0"/>
              <a:t>Others????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2909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Hydrologic Unit Hierarchy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023" y="990600"/>
            <a:ext cx="2616577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623" y="1524000"/>
            <a:ext cx="1200970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REGION</a:t>
            </a:r>
          </a:p>
          <a:p>
            <a:r>
              <a:rPr lang="en-US" sz="1200" dirty="0">
                <a:solidFill>
                  <a:prstClr val="black"/>
                </a:solidFill>
              </a:rPr>
              <a:t>21 Nationally</a:t>
            </a:r>
          </a:p>
          <a:p>
            <a:r>
              <a:rPr lang="en-US" sz="1200" dirty="0">
                <a:solidFill>
                  <a:prstClr val="black"/>
                </a:solidFill>
              </a:rPr>
              <a:t>HU Code: 2 digit</a:t>
            </a:r>
          </a:p>
        </p:txBody>
      </p:sp>
      <p:sp>
        <p:nvSpPr>
          <p:cNvPr id="10" name="Line Callout 1 (Accent Bar) 9"/>
          <p:cNvSpPr/>
          <p:nvPr/>
        </p:nvSpPr>
        <p:spPr>
          <a:xfrm>
            <a:off x="2641223" y="838200"/>
            <a:ext cx="1283816" cy="294787"/>
          </a:xfrm>
          <a:prstGeom prst="accentCallout1">
            <a:avLst>
              <a:gd name="adj1" fmla="val 42114"/>
              <a:gd name="adj2" fmla="val 16923"/>
              <a:gd name="adj3" fmla="val 205693"/>
              <a:gd name="adj4" fmla="val -2627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Missouri River Region 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Dodecagon 10"/>
          <p:cNvSpPr/>
          <p:nvPr/>
        </p:nvSpPr>
        <p:spPr>
          <a:xfrm>
            <a:off x="1193423" y="1447800"/>
            <a:ext cx="285292" cy="294786"/>
          </a:xfrm>
          <a:prstGeom prst="dodecagon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grpSp>
        <p:nvGrpSpPr>
          <p:cNvPr id="5" name="Group 39"/>
          <p:cNvGrpSpPr/>
          <p:nvPr/>
        </p:nvGrpSpPr>
        <p:grpSpPr>
          <a:xfrm>
            <a:off x="5029200" y="838200"/>
            <a:ext cx="3798416" cy="1645920"/>
            <a:chOff x="5029200" y="838200"/>
            <a:chExt cx="3798416" cy="164592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838200"/>
              <a:ext cx="2253475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Dodecagon 15"/>
            <p:cNvSpPr/>
            <p:nvPr/>
          </p:nvSpPr>
          <p:spPr>
            <a:xfrm>
              <a:off x="5943600" y="1143000"/>
              <a:ext cx="285292" cy="294786"/>
            </a:xfrm>
            <a:prstGeom prst="dodecago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1219200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SUBREGION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221 Nationally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HU Code: 4 digit</a:t>
              </a:r>
            </a:p>
          </p:txBody>
        </p:sp>
        <p:sp>
          <p:nvSpPr>
            <p:cNvPr id="22" name="Line Callout 1 (Accent Bar) 21"/>
            <p:cNvSpPr/>
            <p:nvPr/>
          </p:nvSpPr>
          <p:spPr>
            <a:xfrm>
              <a:off x="7543800" y="1066800"/>
              <a:ext cx="1283816" cy="152400"/>
            </a:xfrm>
            <a:prstGeom prst="accentCallout1">
              <a:avLst>
                <a:gd name="adj1" fmla="val 18129"/>
                <a:gd name="adj2" fmla="val 12490"/>
                <a:gd name="adj3" fmla="val 193186"/>
                <a:gd name="adj4" fmla="val -3812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Missouri-</a:t>
              </a:r>
              <a:r>
                <a:rPr lang="en-US" sz="1000" dirty="0" err="1">
                  <a:solidFill>
                    <a:prstClr val="black"/>
                  </a:solidFill>
                </a:rPr>
                <a:t>Oahe</a:t>
              </a:r>
              <a:r>
                <a:rPr lang="en-US" sz="1000" dirty="0">
                  <a:solidFill>
                    <a:prstClr val="black"/>
                  </a:solidFill>
                </a:rPr>
                <a:t> </a:t>
              </a:r>
              <a:r>
                <a:rPr lang="en-US" sz="1000" dirty="0" err="1">
                  <a:solidFill>
                    <a:prstClr val="black"/>
                  </a:solidFill>
                </a:rPr>
                <a:t>Subregion</a:t>
              </a:r>
              <a:r>
                <a:rPr lang="en-US" sz="1000" dirty="0">
                  <a:solidFill>
                    <a:prstClr val="black"/>
                  </a:solidFill>
                </a:rPr>
                <a:t> 1013</a:t>
              </a:r>
            </a:p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2743200" y="3580507"/>
            <a:ext cx="2362200" cy="2744093"/>
            <a:chOff x="2743200" y="3123307"/>
            <a:chExt cx="2362200" cy="2744093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200" y="4130040"/>
              <a:ext cx="2244968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Dodecagon 14"/>
            <p:cNvSpPr/>
            <p:nvPr/>
          </p:nvSpPr>
          <p:spPr>
            <a:xfrm>
              <a:off x="3886200" y="3123307"/>
              <a:ext cx="285292" cy="294786"/>
            </a:xfrm>
            <a:prstGeom prst="dodecago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24200" y="3215640"/>
              <a:ext cx="1313180" cy="80021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SUBBASIN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2236 Nationally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HU Code: 8 digit</a:t>
              </a:r>
            </a:p>
            <a:p>
              <a:r>
                <a:rPr lang="en-US" sz="1000" dirty="0">
                  <a:solidFill>
                    <a:prstClr val="black"/>
                  </a:solidFill>
                </a:rPr>
                <a:t>average size: 700 mi</a:t>
              </a:r>
              <a:r>
                <a:rPr lang="en-US" sz="1000" baseline="30000" dirty="0">
                  <a:solidFill>
                    <a:prstClr val="black"/>
                  </a:solidFill>
                </a:rPr>
                <a:t>2</a:t>
              </a:r>
              <a:r>
                <a:rPr lang="en-US" sz="100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33" name="Line Callout 1 (Accent Bar) 32"/>
            <p:cNvSpPr/>
            <p:nvPr/>
          </p:nvSpPr>
          <p:spPr>
            <a:xfrm>
              <a:off x="4038600" y="4191001"/>
              <a:ext cx="1066800" cy="304799"/>
            </a:xfrm>
            <a:prstGeom prst="accentCallout1">
              <a:avLst>
                <a:gd name="adj1" fmla="val 46196"/>
                <a:gd name="adj2" fmla="val 7252"/>
                <a:gd name="adj3" fmla="val 115925"/>
                <a:gd name="adj4" fmla="val -20951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prstClr val="black"/>
                  </a:solidFill>
                </a:rPr>
                <a:t>Knife River</a:t>
              </a:r>
            </a:p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Subbasin</a:t>
              </a:r>
              <a:r>
                <a:rPr lang="en-US" sz="800" dirty="0">
                  <a:solidFill>
                    <a:prstClr val="black"/>
                  </a:solidFill>
                </a:rPr>
                <a:t> 10130201</a:t>
              </a:r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5257800" y="3048000"/>
            <a:ext cx="3339169" cy="1117600"/>
            <a:chOff x="5334000" y="3048000"/>
            <a:chExt cx="3339169" cy="1117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34200" y="3124200"/>
              <a:ext cx="1738969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Dodecagon 16"/>
            <p:cNvSpPr/>
            <p:nvPr/>
          </p:nvSpPr>
          <p:spPr>
            <a:xfrm>
              <a:off x="6248400" y="3108067"/>
              <a:ext cx="285292" cy="294786"/>
            </a:xfrm>
            <a:prstGeom prst="dodecago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34000" y="3200400"/>
              <a:ext cx="1598515" cy="80021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WATERSHED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5-15 per </a:t>
              </a:r>
              <a:r>
                <a:rPr lang="en-US" sz="1200" dirty="0" err="1">
                  <a:solidFill>
                    <a:prstClr val="black"/>
                  </a:solidFill>
                </a:rPr>
                <a:t>Subbasin</a:t>
              </a:r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HU Code: 10 digit</a:t>
              </a:r>
            </a:p>
            <a:p>
              <a:r>
                <a:rPr lang="en-US" sz="1000" dirty="0">
                  <a:solidFill>
                    <a:prstClr val="black"/>
                  </a:solidFill>
                </a:rPr>
                <a:t>size: 40,000-250,000 acres </a:t>
              </a:r>
            </a:p>
          </p:txBody>
        </p:sp>
        <p:sp>
          <p:nvSpPr>
            <p:cNvPr id="36" name="Line Callout 1 (Accent Bar) 35"/>
            <p:cNvSpPr/>
            <p:nvPr/>
          </p:nvSpPr>
          <p:spPr>
            <a:xfrm>
              <a:off x="7620000" y="3048000"/>
              <a:ext cx="990600" cy="152400"/>
            </a:xfrm>
            <a:prstGeom prst="accentCallout1">
              <a:avLst>
                <a:gd name="adj1" fmla="val 48873"/>
                <a:gd name="adj2" fmla="val 16611"/>
                <a:gd name="adj3" fmla="val 488592"/>
                <a:gd name="adj4" fmla="val -10195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prstClr val="black"/>
                  </a:solidFill>
                </a:rPr>
                <a:t>Deep Creek</a:t>
              </a:r>
            </a:p>
            <a:p>
              <a:pPr algn="ctr"/>
              <a:r>
                <a:rPr lang="en-US" sz="800" dirty="0">
                  <a:solidFill>
                    <a:prstClr val="black"/>
                  </a:solidFill>
                </a:rPr>
                <a:t>1013020103</a:t>
              </a: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5257800" y="4876800"/>
            <a:ext cx="3592383" cy="1600200"/>
            <a:chOff x="5257800" y="4876800"/>
            <a:chExt cx="3592383" cy="1600200"/>
          </a:xfrm>
        </p:grpSpPr>
        <p:sp>
          <p:nvSpPr>
            <p:cNvPr id="19" name="Dodecagon 18"/>
            <p:cNvSpPr/>
            <p:nvPr/>
          </p:nvSpPr>
          <p:spPr>
            <a:xfrm>
              <a:off x="6477000" y="4876800"/>
              <a:ext cx="285292" cy="294786"/>
            </a:xfrm>
            <a:prstGeom prst="dodecago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57800" y="4876800"/>
              <a:ext cx="1676400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</a:rPr>
                <a:t>SUBWATERSHED</a:t>
              </a:r>
            </a:p>
            <a:p>
              <a:r>
                <a:rPr lang="en-US" sz="1100" dirty="0">
                  <a:solidFill>
                    <a:prstClr val="black"/>
                  </a:solidFill>
                </a:rPr>
                <a:t>5-15 per Watershed</a:t>
              </a:r>
            </a:p>
            <a:p>
              <a:r>
                <a:rPr lang="en-US" sz="1100" dirty="0">
                  <a:solidFill>
                    <a:prstClr val="black"/>
                  </a:solidFill>
                </a:rPr>
                <a:t>HU Code: 12 digit</a:t>
              </a:r>
            </a:p>
            <a:p>
              <a:r>
                <a:rPr lang="en-US" sz="1100" dirty="0">
                  <a:solidFill>
                    <a:prstClr val="black"/>
                  </a:solidFill>
                </a:rPr>
                <a:t>size: 10,000-40,000 acres (not less than 3,000)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4200" y="4876800"/>
              <a:ext cx="1915983" cy="114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Callout 1 (Accent Bar) 36"/>
            <p:cNvSpPr/>
            <p:nvPr/>
          </p:nvSpPr>
          <p:spPr>
            <a:xfrm>
              <a:off x="7391400" y="6172200"/>
              <a:ext cx="1219200" cy="304800"/>
            </a:xfrm>
            <a:prstGeom prst="accentCallout1">
              <a:avLst>
                <a:gd name="adj1" fmla="val 48873"/>
                <a:gd name="adj2" fmla="val 8919"/>
                <a:gd name="adj3" fmla="val -201408"/>
                <a:gd name="adj4" fmla="val 24821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prstClr val="black"/>
                  </a:solidFill>
                </a:rPr>
                <a:t>Lower Deep Creek</a:t>
              </a:r>
            </a:p>
            <a:p>
              <a:pPr algn="ctr"/>
              <a:r>
                <a:rPr lang="en-US" sz="800" dirty="0">
                  <a:solidFill>
                    <a:prstClr val="black"/>
                  </a:solidFill>
                </a:rPr>
                <a:t>101302010307</a:t>
              </a:r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304800" y="3581400"/>
            <a:ext cx="2514600" cy="2451050"/>
            <a:chOff x="228600" y="3108067"/>
            <a:chExt cx="2514600" cy="2451050"/>
          </a:xfrm>
        </p:grpSpPr>
        <p:sp>
          <p:nvSpPr>
            <p:cNvPr id="20" name="Dodecagon 19"/>
            <p:cNvSpPr/>
            <p:nvPr/>
          </p:nvSpPr>
          <p:spPr>
            <a:xfrm>
              <a:off x="914402" y="3108067"/>
              <a:ext cx="285292" cy="294786"/>
            </a:xfrm>
            <a:prstGeom prst="dodecag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" y="3200400"/>
              <a:ext cx="1200970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BASIN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378 Nationally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HU Code: 6 digit</a:t>
              </a: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600" y="3810000"/>
              <a:ext cx="2249424" cy="174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Line Callout 1 (Accent Bar) 26"/>
            <p:cNvSpPr/>
            <p:nvPr/>
          </p:nvSpPr>
          <p:spPr>
            <a:xfrm>
              <a:off x="1676400" y="3657601"/>
              <a:ext cx="1066800" cy="381000"/>
            </a:xfrm>
            <a:prstGeom prst="accentCallout1">
              <a:avLst>
                <a:gd name="adj1" fmla="val 48873"/>
                <a:gd name="adj2" fmla="val 8919"/>
                <a:gd name="adj3" fmla="val 158328"/>
                <a:gd name="adj4" fmla="val -36181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prstClr val="black"/>
                  </a:solidFill>
                </a:rPr>
                <a:t>Cannonball-Knife-Heart </a:t>
              </a:r>
            </a:p>
            <a:p>
              <a:pPr algn="ctr"/>
              <a:r>
                <a:rPr lang="en-US" sz="800" dirty="0">
                  <a:solidFill>
                    <a:prstClr val="black"/>
                  </a:solidFill>
                </a:rPr>
                <a:t>Basin 101302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H="1">
            <a:off x="2514600" y="914400"/>
            <a:ext cx="152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74613"/>
            <a:ext cx="8818563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9D21A-CA34-4B06-81EC-C2AFFDF0CA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4343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1F497D">
                    <a:lumMod val="60000"/>
                    <a:lumOff val="40000"/>
                  </a:srgbClr>
                </a:solidFill>
                <a:latin typeface="Constantia" pitchFamily="18" charset="0"/>
                <a:cs typeface="Arial" charset="0"/>
              </a:rPr>
              <a:t>Parts of a TMDL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066800"/>
            <a:ext cx="6705600" cy="195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Reductions</a:t>
            </a:r>
          </a:p>
          <a:p>
            <a:pPr>
              <a:defRPr/>
            </a:pPr>
            <a:endParaRPr lang="en-US" sz="1100" b="1" u="sng" dirty="0">
              <a:solidFill>
                <a:prstClr val="black"/>
              </a:solidFill>
              <a:latin typeface="Arial Rounded MT Bold" pitchFamily="34" charset="0"/>
              <a:cs typeface="Arial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Rounded MT Bold" pitchFamily="34" charset="0"/>
                <a:cs typeface="Arial" charset="0"/>
              </a:rPr>
              <a:t>The is the bare bones of the TMDL itself. Creates the target to shoot for.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 Rounded MT Bold" pitchFamily="34" charset="0"/>
                <a:cs typeface="Arial" charset="0"/>
              </a:rPr>
              <a:t>TMDL</a:t>
            </a: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Rounded MT Bold" pitchFamily="34" charset="0"/>
                <a:cs typeface="Arial" charset="0"/>
              </a:rPr>
              <a:t>(loading capacity)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 Rounded MT Bold" pitchFamily="34" charset="0"/>
                <a:cs typeface="Arial" charset="0"/>
              </a:rPr>
              <a:t> = WLA + LA + MOS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429000"/>
          <a:ext cx="7467600" cy="3242546"/>
        </p:xfrm>
        <a:graphic>
          <a:graphicData uri="http://schemas.openxmlformats.org/drawingml/2006/table">
            <a:tbl>
              <a:tblPr/>
              <a:tblGrid>
                <a:gridCol w="179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8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5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Category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Total Phosphorus (kg/yr)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Explanation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Existing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16,660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From observed data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8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Loading Capacity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 9,996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Total TP load from Monte Carlo modeling corresponding to 2010/2011 mean chlorophyll-a concentration of 16.9 µg/L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Wasteload Allocation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    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 point sources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7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Load Allocation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8,996.4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Entire loading capacity minus MOS is allocated to non-point sources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1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  999.6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10% of the loading capacity (kg/yr) is reserved as an explicit margin of safety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498" name="Rectangle 1"/>
          <p:cNvSpPr>
            <a:spLocks noChangeArrowheads="1"/>
          </p:cNvSpPr>
          <p:nvPr/>
        </p:nvSpPr>
        <p:spPr bwMode="auto">
          <a:xfrm>
            <a:off x="914400" y="3124200"/>
            <a:ext cx="746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33400" algn="l"/>
              </a:tabLst>
            </a:pP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Table 12.  Summary of the Total Phosphorus TMDL for Homme Dam (40% reduction needed)</a:t>
            </a:r>
            <a:endParaRPr lang="en-US" sz="9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33400" algn="l"/>
              </a:tabLs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43712"/>
          </a:xfrm>
        </p:spPr>
        <p:txBody>
          <a:bodyPr>
            <a:noAutofit/>
          </a:bodyPr>
          <a:lstStyle/>
          <a:p>
            <a:r>
              <a:rPr lang="en-US" b="1" dirty="0"/>
              <a:t>Prioritization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729318"/>
              </p:ext>
            </p:extLst>
          </p:nvPr>
        </p:nvGraphicFramePr>
        <p:xfrm>
          <a:off x="304800" y="1524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80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9540FF-5B69-49C9-8FAC-095C1BA0359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45820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542A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99"/>
                </a:solidFill>
              </a:rPr>
              <a:t>Recovery Potential Screening - Basic Concept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1219200" y="48768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038600" y="48768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6858000" y="4953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5562600"/>
            <a:ext cx="876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66"/>
                </a:solidFill>
              </a:rPr>
              <a:t>Ecological Index            Stressor Index               Social Index               </a:t>
            </a:r>
          </a:p>
        </p:txBody>
      </p:sp>
      <p:graphicFrame>
        <p:nvGraphicFramePr>
          <p:cNvPr id="100359" name="Group 7"/>
          <p:cNvGraphicFramePr>
            <a:graphicFrameLocks noGrp="1"/>
          </p:cNvGraphicFramePr>
          <p:nvPr/>
        </p:nvGraphicFramePr>
        <p:xfrm>
          <a:off x="304800" y="1828800"/>
          <a:ext cx="2498725" cy="3124200"/>
        </p:xfrm>
        <a:graphic>
          <a:graphicData uri="http://schemas.openxmlformats.org/drawingml/2006/table">
            <a:tbl>
              <a:tblPr/>
              <a:tblGrid>
                <a:gridCol w="249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Ecological metrics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5….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0375" name="Group 23"/>
          <p:cNvGraphicFramePr>
            <a:graphicFrameLocks noGrp="1"/>
          </p:cNvGraphicFramePr>
          <p:nvPr/>
        </p:nvGraphicFramePr>
        <p:xfrm>
          <a:off x="3048000" y="1828800"/>
          <a:ext cx="2673350" cy="3124201"/>
        </p:xfrm>
        <a:graphic>
          <a:graphicData uri="http://schemas.openxmlformats.org/drawingml/2006/table">
            <a:tbl>
              <a:tblPr/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Stressor metrics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5….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0391" name="Group 39"/>
          <p:cNvGraphicFramePr>
            <a:graphicFrameLocks noGrp="1"/>
          </p:cNvGraphicFramePr>
          <p:nvPr/>
        </p:nvGraphicFramePr>
        <p:xfrm>
          <a:off x="5943600" y="1828800"/>
          <a:ext cx="2597150" cy="3124518"/>
        </p:xfrm>
        <a:graphic>
          <a:graphicData uri="http://schemas.openxmlformats.org/drawingml/2006/table">
            <a:tbl>
              <a:tblPr/>
              <a:tblGrid>
                <a:gridCol w="259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Social context metrics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4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         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Indicator 5….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524000" y="5862637"/>
            <a:ext cx="5735183" cy="954088"/>
            <a:chOff x="1730" y="3674"/>
            <a:chExt cx="2299" cy="601"/>
          </a:xfrm>
        </p:grpSpPr>
        <p:sp>
          <p:nvSpPr>
            <p:cNvPr id="100408" name="Rectangle 56"/>
            <p:cNvSpPr>
              <a:spLocks noChangeArrowheads="1"/>
            </p:cNvSpPr>
            <p:nvPr/>
          </p:nvSpPr>
          <p:spPr bwMode="auto">
            <a:xfrm>
              <a:off x="1730" y="3674"/>
              <a:ext cx="229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FFCC"/>
                  </a:solidFill>
                </a:rPr>
                <a:t>Ecological +</a:t>
              </a:r>
              <a:r>
                <a:rPr lang="en-US" sz="3200" b="1" dirty="0">
                  <a:solidFill>
                    <a:srgbClr val="FFFFCC"/>
                  </a:solidFill>
                </a:rPr>
                <a:t> </a:t>
              </a:r>
              <a:r>
                <a:rPr lang="en-US" sz="2400" b="1" dirty="0">
                  <a:solidFill>
                    <a:srgbClr val="FFFFCC"/>
                  </a:solidFill>
                </a:rPr>
                <a:t>Social + (100 – Stressor)</a:t>
              </a:r>
              <a:endParaRPr lang="en-US" sz="2400" dirty="0">
                <a:solidFill>
                  <a:srgbClr val="FFFFCC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FFCC"/>
                  </a:solidFill>
                </a:rPr>
                <a:t>3</a:t>
              </a:r>
            </a:p>
          </p:txBody>
        </p:sp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>
              <a:off x="1872" y="4032"/>
              <a:ext cx="201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Basin Management Framework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approach to how the </a:t>
            </a:r>
            <a:r>
              <a:rPr lang="en-US" dirty="0" err="1"/>
              <a:t>NDDoH</a:t>
            </a:r>
            <a:r>
              <a:rPr lang="en-US" dirty="0"/>
              <a:t> organizes its water quality monitoring, assessment and management programs and projects</a:t>
            </a:r>
          </a:p>
          <a:p>
            <a:r>
              <a:rPr lang="en-US" dirty="0"/>
              <a:t>Five basins</a:t>
            </a:r>
          </a:p>
          <a:p>
            <a:pPr lvl="1"/>
            <a:r>
              <a:rPr lang="en-US" dirty="0"/>
              <a:t>Red River</a:t>
            </a:r>
          </a:p>
          <a:p>
            <a:pPr lvl="1"/>
            <a:r>
              <a:rPr lang="en-US" dirty="0"/>
              <a:t>Souris River</a:t>
            </a:r>
          </a:p>
          <a:p>
            <a:pPr lvl="1"/>
            <a:r>
              <a:rPr lang="en-US" dirty="0"/>
              <a:t>James River</a:t>
            </a:r>
          </a:p>
          <a:p>
            <a:pPr lvl="1"/>
            <a:r>
              <a:rPr lang="en-US" dirty="0"/>
              <a:t>Upper Missouri River (Lake Sakakawea)</a:t>
            </a:r>
          </a:p>
          <a:p>
            <a:pPr lvl="1"/>
            <a:r>
              <a:rPr lang="en-US" dirty="0"/>
              <a:t>Lower Missouri River (Lake </a:t>
            </a:r>
            <a:r>
              <a:rPr lang="en-US" dirty="0" err="1"/>
              <a:t>Oahe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380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Nutrient Reduction/Basin Management Framework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2819400"/>
            <a:ext cx="16002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Prioritization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828800"/>
            <a:ext cx="12917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Monitoring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048000"/>
            <a:ext cx="128862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Assessment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876800"/>
            <a:ext cx="145193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TMDL </a:t>
            </a:r>
          </a:p>
          <a:p>
            <a:r>
              <a:rPr lang="en-US" dirty="0"/>
              <a:t>Development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819400"/>
            <a:ext cx="192161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Implementation</a:t>
            </a:r>
          </a:p>
          <a:p>
            <a:r>
              <a:rPr lang="en-US" dirty="0"/>
              <a:t>   Point Source</a:t>
            </a:r>
          </a:p>
          <a:p>
            <a:r>
              <a:rPr lang="en-US" dirty="0"/>
              <a:t>   Nonpoint Source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15000" y="3276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48200" y="2286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3276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3810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00800" y="4267200"/>
            <a:ext cx="1451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Criteria </a:t>
            </a:r>
          </a:p>
          <a:p>
            <a:r>
              <a:rPr lang="en-US" dirty="0"/>
              <a:t>Development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1905000"/>
            <a:ext cx="1451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Criteria </a:t>
            </a:r>
          </a:p>
          <a:p>
            <a:r>
              <a:rPr lang="en-US" dirty="0"/>
              <a:t>Development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4267200"/>
            <a:ext cx="1451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Criteria </a:t>
            </a:r>
          </a:p>
          <a:p>
            <a:r>
              <a:rPr lang="en-US" dirty="0"/>
              <a:t>Development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1752600"/>
            <a:ext cx="1451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Criteria </a:t>
            </a:r>
          </a:p>
          <a:p>
            <a:r>
              <a:rPr lang="en-US" dirty="0"/>
              <a:t>Development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791200" y="35814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286000" y="3886200"/>
            <a:ext cx="1524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362200" y="2133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34000" y="20574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" y="381000"/>
            <a:ext cx="8458200" cy="533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0322403">
            <a:off x="2792920" y="2176988"/>
            <a:ext cx="144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Adaptive </a:t>
            </a:r>
          </a:p>
          <a:p>
            <a:r>
              <a:rPr lang="en-US" dirty="0"/>
              <a:t>Management</a:t>
            </a:r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962</Words>
  <Application>Microsoft Office PowerPoint</Application>
  <PresentationFormat>On-screen Show (4:3)</PresentationFormat>
  <Paragraphs>191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Arial Rounded MT Bold</vt:lpstr>
      <vt:lpstr>Calibri</vt:lpstr>
      <vt:lpstr>Constantia</vt:lpstr>
      <vt:lpstr>Times New Roman</vt:lpstr>
      <vt:lpstr>Wingdings 2</vt:lpstr>
      <vt:lpstr>Office Theme</vt:lpstr>
      <vt:lpstr>Default Design</vt:lpstr>
      <vt:lpstr>1_Office Theme</vt:lpstr>
      <vt:lpstr>2_Office Theme</vt:lpstr>
      <vt:lpstr>3_Office Theme</vt:lpstr>
      <vt:lpstr>Flow</vt:lpstr>
      <vt:lpstr>1_Default Design</vt:lpstr>
      <vt:lpstr>1_Flow</vt:lpstr>
      <vt:lpstr>2_Flow</vt:lpstr>
      <vt:lpstr>Prioritization Workgroup Summary </vt:lpstr>
      <vt:lpstr>Workgroup Topics</vt:lpstr>
      <vt:lpstr>PowerPoint Presentation</vt:lpstr>
      <vt:lpstr>PowerPoint Presentation</vt:lpstr>
      <vt:lpstr>PowerPoint Presentation</vt:lpstr>
      <vt:lpstr>Prioritization Methods</vt:lpstr>
      <vt:lpstr>PowerPoint Presentation</vt:lpstr>
      <vt:lpstr>Basin Management Framework</vt:lpstr>
      <vt:lpstr>Nutrient Reduction/Basin Management Framework</vt:lpstr>
      <vt:lpstr>Summary</vt:lpstr>
      <vt:lpstr>Nutrient Criteria Workgroup Summary </vt:lpstr>
      <vt:lpstr>Workgroup Topics</vt:lpstr>
      <vt:lpstr>Standards of Quality for Waters of the State</vt:lpstr>
      <vt:lpstr>PowerPoint Presentation</vt:lpstr>
      <vt:lpstr>PowerPoint Presentation</vt:lpstr>
      <vt:lpstr>Nutrient Criteria Development Plan for North Dakota</vt:lpstr>
      <vt:lpstr>EPA’s National Strategy Approach</vt:lpstr>
      <vt:lpstr>North Dakota’s Nutrient Criteria Development Plan</vt:lpstr>
      <vt:lpstr>North Dakota Approach</vt:lpstr>
      <vt:lpstr>Workgroup Summary</vt:lpstr>
    </vt:vector>
  </TitlesOfParts>
  <Company>Tetra Tech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Prioritization Workgroup Summary </dc:title>
  <dc:creator>Rebecca Fisher</dc:creator>
  <cp:lastModifiedBy>Johnson, Allen L.</cp:lastModifiedBy>
  <cp:revision>77</cp:revision>
  <dcterms:created xsi:type="dcterms:W3CDTF">2013-03-28T19:13:10Z</dcterms:created>
  <dcterms:modified xsi:type="dcterms:W3CDTF">2018-06-12T20:10:39Z</dcterms:modified>
</cp:coreProperties>
</file>