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59FEC-6601-4833-9F3F-9DE219F2D858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55511-F587-48CC-9285-5A3F249D0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4" descr="apple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172200"/>
            <a:ext cx="1600200" cy="53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533400" y="6324600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aseline="0" dirty="0" smtClean="0"/>
              <a:t>10/14/2014</a:t>
            </a:r>
            <a:endParaRPr lang="en-US" sz="1200" baseline="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8229600" y="6324600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F195553-9CF2-4274-9D64-8756EA995256}" type="slidenum">
              <a:rPr lang="en-US" sz="1200" baseline="0" smtClean="0"/>
              <a:pPr/>
              <a:t>‹#›</a:t>
            </a:fld>
            <a:endParaRPr lang="en-US" sz="1200" baseline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DC7-6141-48F1-A1B0-0B35B38223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1200-A755-4766-8C11-DF33712E3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 for Including Nutrient Limitations within NDPDES Permits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Dallas Grossman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Division of Water Quality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701.328.5242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4" descr="appl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8084" y="5562600"/>
            <a:ext cx="3155397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North Dakota Department of Health will need to establish protocols for including nutrient criteria within permits</a:t>
            </a:r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ackground information that will be considered</a:t>
            </a:r>
            <a:endParaRPr lang="en-US" sz="2000" dirty="0"/>
          </a:p>
          <a:p>
            <a:pPr lvl="1"/>
            <a:r>
              <a:rPr lang="en-US" sz="2000" dirty="0" smtClean="0"/>
              <a:t>Critical flows and concentrations</a:t>
            </a:r>
          </a:p>
          <a:p>
            <a:pPr lvl="1"/>
            <a:r>
              <a:rPr lang="en-US" sz="2000" dirty="0" smtClean="0"/>
              <a:t>Permitting approach (individual, general and watershed permits)</a:t>
            </a:r>
          </a:p>
          <a:p>
            <a:pPr lvl="1"/>
            <a:r>
              <a:rPr lang="en-US" sz="2000" dirty="0" smtClean="0"/>
              <a:t>Nutrient trading</a:t>
            </a:r>
          </a:p>
          <a:p>
            <a:pPr lvl="1"/>
            <a:r>
              <a:rPr lang="en-US" sz="2000" dirty="0" smtClean="0"/>
              <a:t>Variances</a:t>
            </a:r>
          </a:p>
          <a:p>
            <a:pPr lvl="1"/>
            <a:r>
              <a:rPr lang="en-US" sz="2000" dirty="0" smtClean="0"/>
              <a:t>Type of limitations</a:t>
            </a:r>
          </a:p>
          <a:p>
            <a:pPr lvl="1"/>
            <a:r>
              <a:rPr lang="en-US" sz="2000" dirty="0" smtClean="0"/>
              <a:t>Compliance schedules</a:t>
            </a:r>
          </a:p>
          <a:p>
            <a:pPr lvl="1"/>
            <a:r>
              <a:rPr lang="en-US" sz="2000" dirty="0" err="1" smtClean="0"/>
              <a:t>Antidegradation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Discussion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Receiving Stream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near-field and far-field </a:t>
            </a:r>
            <a:r>
              <a:rPr lang="en-US" dirty="0" err="1" smtClean="0"/>
              <a:t>waterbody</a:t>
            </a:r>
            <a:endParaRPr lang="en-US" dirty="0" smtClean="0"/>
          </a:p>
          <a:p>
            <a:pPr lvl="1"/>
            <a:r>
              <a:rPr lang="en-US" dirty="0" smtClean="0"/>
              <a:t>River/stream/lake</a:t>
            </a:r>
          </a:p>
          <a:p>
            <a:pPr lvl="1"/>
            <a:r>
              <a:rPr lang="en-US" dirty="0" smtClean="0"/>
              <a:t>Based on a water quality standard (narrative), total maximum daily load (TMDL), observed impacts, response variables, accelerated monitoring</a:t>
            </a:r>
          </a:p>
          <a:p>
            <a:pPr lvl="1"/>
            <a:r>
              <a:rPr lang="en-US" dirty="0" smtClean="0"/>
              <a:t>Total nitrogen for streams</a:t>
            </a:r>
          </a:p>
          <a:p>
            <a:pPr lvl="1"/>
            <a:r>
              <a:rPr lang="en-US" dirty="0" smtClean="0"/>
              <a:t>Total phosphorus for lakes and reservoirs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Loads and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echnology Based </a:t>
            </a:r>
            <a:r>
              <a:rPr lang="en-US" dirty="0"/>
              <a:t>E</a:t>
            </a:r>
            <a:r>
              <a:rPr lang="en-US" dirty="0" smtClean="0"/>
              <a:t>ffluent </a:t>
            </a:r>
            <a:r>
              <a:rPr lang="en-US" dirty="0"/>
              <a:t>L</a:t>
            </a:r>
            <a:r>
              <a:rPr lang="en-US" dirty="0" smtClean="0"/>
              <a:t>imitation (TBEL)</a:t>
            </a:r>
          </a:p>
          <a:p>
            <a:r>
              <a:rPr lang="en-US" dirty="0" smtClean="0"/>
              <a:t>Water Quality Based Effluent Limitation (WQBEL)</a:t>
            </a:r>
          </a:p>
          <a:p>
            <a:r>
              <a:rPr lang="en-US" dirty="0" smtClean="0"/>
              <a:t>Certain types of facilities will have established TBELs</a:t>
            </a:r>
          </a:p>
          <a:p>
            <a:r>
              <a:rPr lang="en-US" dirty="0" smtClean="0"/>
              <a:t>Other types, such as Publicly Owned Treatment Works (POTWs), may have WQBELs</a:t>
            </a:r>
          </a:p>
          <a:p>
            <a:r>
              <a:rPr lang="en-US" dirty="0" smtClean="0"/>
              <a:t>More stringent WQBELs could be applied to facilities with TBELs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Loads and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consider magnitude, duration and frequency of the discharge and loading</a:t>
            </a:r>
          </a:p>
          <a:p>
            <a:r>
              <a:rPr lang="en-US" dirty="0" smtClean="0"/>
              <a:t>Review background and support documentation, as well as response variables</a:t>
            </a:r>
          </a:p>
          <a:p>
            <a:pPr lvl="1"/>
            <a:r>
              <a:rPr lang="en-US" dirty="0" smtClean="0"/>
              <a:t>Existing TMDL</a:t>
            </a:r>
          </a:p>
          <a:p>
            <a:pPr lvl="1"/>
            <a:r>
              <a:rPr lang="en-US" dirty="0" smtClean="0"/>
              <a:t>2000 </a:t>
            </a:r>
            <a:r>
              <a:rPr lang="en-US" dirty="0" err="1" smtClean="0"/>
              <a:t>Ecoregional</a:t>
            </a:r>
            <a:r>
              <a:rPr lang="en-US" dirty="0" smtClean="0"/>
              <a:t> Nutrient Criteria</a:t>
            </a:r>
          </a:p>
          <a:p>
            <a:pPr lvl="1"/>
            <a:r>
              <a:rPr lang="en-US" dirty="0" smtClean="0"/>
              <a:t>1986 Gold Book</a:t>
            </a:r>
          </a:p>
          <a:p>
            <a:pPr lvl="1"/>
            <a:r>
              <a:rPr lang="en-US" dirty="0" err="1" smtClean="0"/>
              <a:t>Chloraphyll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Loads and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the U.S. Environmental Protection Agency’s Technical Support Document to conduct a reasonable potential analysis to determine loads and concentrations</a:t>
            </a:r>
          </a:p>
          <a:p>
            <a:r>
              <a:rPr lang="en-US" dirty="0" smtClean="0"/>
              <a:t>Selection of critical stream and effluent flow will need to be established</a:t>
            </a:r>
          </a:p>
          <a:p>
            <a:r>
              <a:rPr lang="en-US" dirty="0" smtClean="0"/>
              <a:t>Selection of critical stream and effluent concentrations will need to be established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to a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and general permits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tandard individual and general permits for facilities in a watershed may have different permit cycles</a:t>
            </a:r>
          </a:p>
          <a:p>
            <a:r>
              <a:rPr lang="en-US" dirty="0" smtClean="0"/>
              <a:t>Watershed permits</a:t>
            </a:r>
          </a:p>
          <a:p>
            <a:pPr lvl="1"/>
            <a:r>
              <a:rPr lang="en-US" dirty="0" smtClean="0"/>
              <a:t>One permit for all facilities in a watershed</a:t>
            </a:r>
          </a:p>
          <a:p>
            <a:pPr lvl="1"/>
            <a:r>
              <a:rPr lang="en-US" dirty="0" smtClean="0"/>
              <a:t>The effluent limitations for each facility in the watershed are established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to a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Nutrient trading</a:t>
            </a:r>
          </a:p>
          <a:p>
            <a:pPr lvl="1"/>
            <a:r>
              <a:rPr lang="en-US" dirty="0" smtClean="0"/>
              <a:t>Probably want to avoid</a:t>
            </a:r>
          </a:p>
          <a:p>
            <a:pPr lvl="1"/>
            <a:r>
              <a:rPr lang="en-US" dirty="0" smtClean="0"/>
              <a:t>Have to set up a nutrient trading program</a:t>
            </a:r>
          </a:p>
          <a:p>
            <a:pPr lvl="1"/>
            <a:r>
              <a:rPr lang="en-US" dirty="0" smtClean="0"/>
              <a:t>Contracts between facilities</a:t>
            </a:r>
          </a:p>
          <a:p>
            <a:pPr lvl="1"/>
            <a:r>
              <a:rPr lang="en-US" dirty="0" smtClean="0"/>
              <a:t>Facilities with TBELs cannot trade above the TBEL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to a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Variances</a:t>
            </a:r>
          </a:p>
          <a:p>
            <a:pPr lvl="1"/>
            <a:r>
              <a:rPr lang="en-US" dirty="0" smtClean="0"/>
              <a:t>Probably try to avoid variances for small lagoon system</a:t>
            </a:r>
          </a:p>
          <a:p>
            <a:pPr lvl="1"/>
            <a:r>
              <a:rPr lang="en-US" dirty="0" smtClean="0"/>
              <a:t>Small lagoons </a:t>
            </a:r>
            <a:r>
              <a:rPr lang="en-US" dirty="0"/>
              <a:t>m</a:t>
            </a:r>
            <a:r>
              <a:rPr lang="en-US" dirty="0" smtClean="0"/>
              <a:t>ay be a small contributor</a:t>
            </a:r>
          </a:p>
          <a:p>
            <a:pPr lvl="1"/>
            <a:r>
              <a:rPr lang="en-US" dirty="0" smtClean="0"/>
              <a:t>May require seasonal discharges instead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to a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Seasonal limitations</a:t>
            </a:r>
          </a:p>
          <a:p>
            <a:pPr lvl="1"/>
            <a:r>
              <a:rPr lang="en-US" dirty="0" smtClean="0"/>
              <a:t>Different limitations may be established based on the season (summer vs. winter)</a:t>
            </a:r>
            <a:endParaRPr lang="en-US" dirty="0"/>
          </a:p>
          <a:p>
            <a:r>
              <a:rPr lang="en-US" dirty="0" smtClean="0"/>
              <a:t>Compliance schedules may be established to meet limitations</a:t>
            </a:r>
          </a:p>
          <a:p>
            <a:r>
              <a:rPr lang="en-US" dirty="0" err="1" smtClean="0"/>
              <a:t>Antidegradation</a:t>
            </a:r>
            <a:r>
              <a:rPr lang="en-US" dirty="0" smtClean="0"/>
              <a:t> procedures will need to be followed if a facility cannot meet nutrient limitations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393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Approach for Including Nutrient Limitations within NDPDES Permits</vt:lpstr>
      <vt:lpstr>Receiving Stream</vt:lpstr>
      <vt:lpstr>Developing Loads and Concentrations</vt:lpstr>
      <vt:lpstr>Developing Loads and Concentrations</vt:lpstr>
      <vt:lpstr>Developing Loads and Concentrations</vt:lpstr>
      <vt:lpstr>Translation to a Permit</vt:lpstr>
      <vt:lpstr>Translation to a Permit</vt:lpstr>
      <vt:lpstr>Translation to a Permit</vt:lpstr>
      <vt:lpstr>Translation to a Permit</vt:lpstr>
      <vt:lpstr>Conclusion</vt:lpstr>
      <vt:lpstr>Discussion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for Including Nutrient Limitations within NDPDES Permits</dc:title>
  <dc:creator>Grossman, Dallas J.</dc:creator>
  <cp:lastModifiedBy>NDDoH</cp:lastModifiedBy>
  <cp:revision>19</cp:revision>
  <dcterms:created xsi:type="dcterms:W3CDTF">2014-10-13T18:07:41Z</dcterms:created>
  <dcterms:modified xsi:type="dcterms:W3CDTF">2014-10-14T16:26:14Z</dcterms:modified>
</cp:coreProperties>
</file>