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8" r:id="rId2"/>
    <p:sldId id="299" r:id="rId3"/>
    <p:sldId id="305" r:id="rId4"/>
    <p:sldId id="307" r:id="rId5"/>
    <p:sldId id="300" r:id="rId6"/>
    <p:sldId id="308" r:id="rId7"/>
    <p:sldId id="303" r:id="rId8"/>
    <p:sldId id="301" r:id="rId9"/>
    <p:sldId id="304" r:id="rId10"/>
    <p:sldId id="309" r:id="rId11"/>
    <p:sldId id="310" r:id="rId12"/>
    <p:sldId id="311" r:id="rId13"/>
    <p:sldId id="312" r:id="rId14"/>
    <p:sldId id="313" r:id="rId15"/>
    <p:sldId id="330" r:id="rId16"/>
    <p:sldId id="314" r:id="rId17"/>
    <p:sldId id="316" r:id="rId18"/>
    <p:sldId id="319" r:id="rId19"/>
    <p:sldId id="320" r:id="rId20"/>
    <p:sldId id="321" r:id="rId21"/>
    <p:sldId id="317" r:id="rId22"/>
    <p:sldId id="336" r:id="rId23"/>
    <p:sldId id="338" r:id="rId24"/>
    <p:sldId id="339" r:id="rId25"/>
    <p:sldId id="340" r:id="rId26"/>
    <p:sldId id="341" r:id="rId27"/>
    <p:sldId id="350" r:id="rId28"/>
    <p:sldId id="332" r:id="rId29"/>
    <p:sldId id="343" r:id="rId30"/>
    <p:sldId id="344" r:id="rId31"/>
    <p:sldId id="345" r:id="rId32"/>
    <p:sldId id="346" r:id="rId33"/>
    <p:sldId id="347" r:id="rId34"/>
    <p:sldId id="348" r:id="rId35"/>
    <p:sldId id="349" r:id="rId36"/>
    <p:sldId id="342" r:id="rId37"/>
    <p:sldId id="333" r:id="rId38"/>
    <p:sldId id="335" r:id="rId39"/>
    <p:sldId id="331" r:id="rId40"/>
    <p:sldId id="351" r:id="rId41"/>
    <p:sldId id="352" r:id="rId42"/>
    <p:sldId id="353" r:id="rId43"/>
    <p:sldId id="31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9E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5" d="100"/>
          <a:sy n="125" d="100"/>
        </p:scale>
        <p:origin x="15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279F9-C9FF-4EA2-A445-4D5FFF5FC610}"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A245978C-5F86-4771-9C27-7EECEE08B76F}">
      <dgm:prSet phldrT="[Text]" custT="1"/>
      <dgm:spPr/>
      <dgm:t>
        <a:bodyPr/>
        <a:lstStyle/>
        <a:p>
          <a:pPr>
            <a:spcAft>
              <a:spcPts val="0"/>
            </a:spcAft>
          </a:pPr>
          <a:r>
            <a:rPr lang="en-US" sz="2000" b="1"/>
            <a:t>Planning Team</a:t>
          </a:r>
        </a:p>
        <a:p>
          <a:pPr>
            <a:spcAft>
              <a:spcPct val="35000"/>
            </a:spcAft>
          </a:pPr>
          <a:r>
            <a:rPr lang="en-US" sz="1200" i="1"/>
            <a:t>Coordination, Communication, Reporting</a:t>
          </a:r>
          <a:r>
            <a:rPr lang="en-US" sz="1300" i="1"/>
            <a:t> </a:t>
          </a:r>
        </a:p>
      </dgm:t>
    </dgm:pt>
    <dgm:pt modelId="{2D6826DB-44C5-4056-944A-42CA48266C75}" type="parTrans" cxnId="{0A368CF1-A1C5-4745-8990-18FC4528C85B}">
      <dgm:prSet/>
      <dgm:spPr/>
      <dgm:t>
        <a:bodyPr/>
        <a:lstStyle/>
        <a:p>
          <a:endParaRPr lang="en-US"/>
        </a:p>
      </dgm:t>
    </dgm:pt>
    <dgm:pt modelId="{BA5B678A-EBFA-4E7D-8B1D-2FEC544E9981}" type="sibTrans" cxnId="{0A368CF1-A1C5-4745-8990-18FC4528C85B}">
      <dgm:prSet/>
      <dgm:spPr/>
      <dgm:t>
        <a:bodyPr/>
        <a:lstStyle/>
        <a:p>
          <a:endParaRPr lang="en-US"/>
        </a:p>
      </dgm:t>
    </dgm:pt>
    <dgm:pt modelId="{82A5747C-5A0D-4952-AF5F-942662BD5595}">
      <dgm:prSet phldrT="[Text]" custT="1"/>
      <dgm:spPr/>
      <dgm:t>
        <a:bodyPr/>
        <a:lstStyle/>
        <a:p>
          <a:r>
            <a:rPr lang="en-US" sz="1600" dirty="0"/>
            <a:t>Prioritization, Loads &amp; Targets </a:t>
          </a:r>
        </a:p>
      </dgm:t>
    </dgm:pt>
    <dgm:pt modelId="{471AB114-5D38-4DA5-AD38-1ECA1B155CD9}" type="parTrans" cxnId="{F526CB59-E49C-4500-B2A2-E66436E44B66}">
      <dgm:prSet/>
      <dgm:spPr/>
      <dgm:t>
        <a:bodyPr/>
        <a:lstStyle/>
        <a:p>
          <a:endParaRPr lang="en-US"/>
        </a:p>
      </dgm:t>
    </dgm:pt>
    <dgm:pt modelId="{333281EB-167B-49A1-BADC-BE1D9B3B4986}" type="sibTrans" cxnId="{F526CB59-E49C-4500-B2A2-E66436E44B66}">
      <dgm:prSet/>
      <dgm:spPr/>
      <dgm:t>
        <a:bodyPr/>
        <a:lstStyle/>
        <a:p>
          <a:endParaRPr lang="en-US"/>
        </a:p>
      </dgm:t>
    </dgm:pt>
    <dgm:pt modelId="{394EBE3E-8FB7-4229-A668-8A0C3A2F9836}">
      <dgm:prSet phldrT="[Text]" custT="1"/>
      <dgm:spPr/>
      <dgm:t>
        <a:bodyPr/>
        <a:lstStyle/>
        <a:p>
          <a:r>
            <a:rPr lang="en-US" sz="2000"/>
            <a:t>Sector Work Groups</a:t>
          </a:r>
        </a:p>
      </dgm:t>
    </dgm:pt>
    <dgm:pt modelId="{290FBBCC-C452-484B-8B2F-37A07DF88DEC}" type="parTrans" cxnId="{E63131F6-0E6D-415B-A5CA-7C7670BA7DDC}">
      <dgm:prSet/>
      <dgm:spPr/>
      <dgm:t>
        <a:bodyPr/>
        <a:lstStyle/>
        <a:p>
          <a:endParaRPr lang="en-US"/>
        </a:p>
      </dgm:t>
    </dgm:pt>
    <dgm:pt modelId="{13F31D13-179C-49FC-9317-5E8E4A2695E3}" type="sibTrans" cxnId="{E63131F6-0E6D-415B-A5CA-7C7670BA7DDC}">
      <dgm:prSet/>
      <dgm:spPr/>
      <dgm:t>
        <a:bodyPr/>
        <a:lstStyle/>
        <a:p>
          <a:endParaRPr lang="en-US"/>
        </a:p>
      </dgm:t>
    </dgm:pt>
    <dgm:pt modelId="{93F79FF6-C6F9-4B46-BD84-AB406460CC92}">
      <dgm:prSet phldrT="[Text]" custT="1"/>
      <dgm:spPr/>
      <dgm:t>
        <a:bodyPr/>
        <a:lstStyle/>
        <a:p>
          <a:pPr>
            <a:spcAft>
              <a:spcPts val="0"/>
            </a:spcAft>
          </a:pPr>
          <a:r>
            <a:rPr lang="en-US" sz="1800"/>
            <a:t>Public </a:t>
          </a:r>
        </a:p>
        <a:p>
          <a:pPr>
            <a:spcAft>
              <a:spcPct val="35000"/>
            </a:spcAft>
          </a:pPr>
          <a:r>
            <a:rPr lang="en-US" sz="1000" i="1"/>
            <a:t>General nutrient issues</a:t>
          </a:r>
        </a:p>
      </dgm:t>
    </dgm:pt>
    <dgm:pt modelId="{EDA57021-9ABF-4EF3-BAE6-17014BF10C16}" type="parTrans" cxnId="{1FB5ED22-44B5-47C7-BCDE-D236CBEDC79D}">
      <dgm:prSet/>
      <dgm:spPr/>
      <dgm:t>
        <a:bodyPr/>
        <a:lstStyle/>
        <a:p>
          <a:endParaRPr lang="en-US"/>
        </a:p>
      </dgm:t>
    </dgm:pt>
    <dgm:pt modelId="{E7B608FA-375F-4A4E-AD4D-9D5392C32704}" type="sibTrans" cxnId="{1FB5ED22-44B5-47C7-BCDE-D236CBEDC79D}">
      <dgm:prSet/>
      <dgm:spPr/>
      <dgm:t>
        <a:bodyPr/>
        <a:lstStyle/>
        <a:p>
          <a:endParaRPr lang="en-US"/>
        </a:p>
      </dgm:t>
    </dgm:pt>
    <dgm:pt modelId="{52960CBF-4A1D-483E-A620-D8C651B1D5F6}">
      <dgm:prSet phldrT="[Text]" custT="1"/>
      <dgm:spPr/>
      <dgm:t>
        <a:bodyPr/>
        <a:lstStyle/>
        <a:p>
          <a:pPr>
            <a:spcAft>
              <a:spcPts val="0"/>
            </a:spcAft>
          </a:pPr>
          <a:r>
            <a:rPr lang="en-US" sz="1600"/>
            <a:t>Stakeholders</a:t>
          </a:r>
        </a:p>
        <a:p>
          <a:pPr>
            <a:spcAft>
              <a:spcPct val="35000"/>
            </a:spcAft>
          </a:pPr>
          <a:r>
            <a:rPr lang="en-US" sz="1000" i="1"/>
            <a:t>Statewide stategy </a:t>
          </a:r>
        </a:p>
      </dgm:t>
    </dgm:pt>
    <dgm:pt modelId="{450C58A7-82A8-44EE-A56B-B936F0BBCC8D}" type="parTrans" cxnId="{75F8EDB0-DC65-45B5-A1C3-FEEA08BD4007}">
      <dgm:prSet/>
      <dgm:spPr/>
      <dgm:t>
        <a:bodyPr/>
        <a:lstStyle/>
        <a:p>
          <a:endParaRPr lang="en-US"/>
        </a:p>
      </dgm:t>
    </dgm:pt>
    <dgm:pt modelId="{B0C3BD78-26F6-4CD7-BE7D-AC49CD82398B}" type="sibTrans" cxnId="{75F8EDB0-DC65-45B5-A1C3-FEEA08BD4007}">
      <dgm:prSet/>
      <dgm:spPr/>
      <dgm:t>
        <a:bodyPr/>
        <a:lstStyle/>
        <a:p>
          <a:endParaRPr lang="en-US"/>
        </a:p>
      </dgm:t>
    </dgm:pt>
    <dgm:pt modelId="{2A82C16D-5ECA-40C2-9B16-EDBFA6752D24}">
      <dgm:prSet phldrT="[Text]" custT="1"/>
      <dgm:spPr/>
      <dgm:t>
        <a:bodyPr/>
        <a:lstStyle/>
        <a:p>
          <a:r>
            <a:rPr lang="en-US" sz="2000"/>
            <a:t>Outreach Work Groups</a:t>
          </a:r>
        </a:p>
      </dgm:t>
    </dgm:pt>
    <dgm:pt modelId="{E7F8EB0E-721A-4074-B35D-A7B00E804A90}" type="parTrans" cxnId="{64D08DF0-E4EB-4198-88CB-7BF8A3C050B7}">
      <dgm:prSet/>
      <dgm:spPr/>
      <dgm:t>
        <a:bodyPr/>
        <a:lstStyle/>
        <a:p>
          <a:endParaRPr lang="en-US"/>
        </a:p>
      </dgm:t>
    </dgm:pt>
    <dgm:pt modelId="{11EE55BA-C3B3-46E4-BAFE-BC26F8B85812}" type="sibTrans" cxnId="{64D08DF0-E4EB-4198-88CB-7BF8A3C050B7}">
      <dgm:prSet/>
      <dgm:spPr/>
      <dgm:t>
        <a:bodyPr/>
        <a:lstStyle/>
        <a:p>
          <a:endParaRPr lang="en-US"/>
        </a:p>
      </dgm:t>
    </dgm:pt>
    <dgm:pt modelId="{D973630E-93DC-47A0-963D-F8E5AA68F18F}">
      <dgm:prSet phldrT="[Text]" custT="1"/>
      <dgm:spPr/>
      <dgm:t>
        <a:bodyPr/>
        <a:lstStyle/>
        <a:p>
          <a:pPr>
            <a:spcAft>
              <a:spcPts val="0"/>
            </a:spcAft>
          </a:pPr>
          <a:r>
            <a:rPr lang="en-US" sz="1600" dirty="0"/>
            <a:t>Ag/NPS</a:t>
          </a:r>
        </a:p>
      </dgm:t>
    </dgm:pt>
    <dgm:pt modelId="{E51E3D0C-81A5-49C5-AE1A-A495D35CCBF9}" type="parTrans" cxnId="{BB1B4137-1EE5-4F12-B17D-07CD6C9871FF}">
      <dgm:prSet/>
      <dgm:spPr/>
      <dgm:t>
        <a:bodyPr/>
        <a:lstStyle/>
        <a:p>
          <a:endParaRPr lang="en-US"/>
        </a:p>
      </dgm:t>
    </dgm:pt>
    <dgm:pt modelId="{23DE60BC-5BC1-4C3E-879A-D137113200D8}" type="sibTrans" cxnId="{BB1B4137-1EE5-4F12-B17D-07CD6C9871FF}">
      <dgm:prSet/>
      <dgm:spPr/>
      <dgm:t>
        <a:bodyPr/>
        <a:lstStyle/>
        <a:p>
          <a:endParaRPr lang="en-US"/>
        </a:p>
      </dgm:t>
    </dgm:pt>
    <dgm:pt modelId="{86C43D44-D508-441A-94CC-77A92FE49BE2}">
      <dgm:prSet phldrT="[Text]" custT="1"/>
      <dgm:spPr/>
      <dgm:t>
        <a:bodyPr/>
        <a:lstStyle/>
        <a:p>
          <a:pPr>
            <a:lnSpc>
              <a:spcPct val="100000"/>
            </a:lnSpc>
          </a:pPr>
          <a:r>
            <a:rPr lang="en-US" sz="1600" dirty="0"/>
            <a:t>Municipal/ Industrial Point Sources</a:t>
          </a:r>
        </a:p>
      </dgm:t>
    </dgm:pt>
    <dgm:pt modelId="{760D9477-E1FD-45C5-BB80-6C7946F2AEC0}" type="parTrans" cxnId="{1B0382FC-EFFD-447B-AC68-BC8B9CCCB0D4}">
      <dgm:prSet/>
      <dgm:spPr/>
      <dgm:t>
        <a:bodyPr/>
        <a:lstStyle/>
        <a:p>
          <a:endParaRPr lang="en-US"/>
        </a:p>
      </dgm:t>
    </dgm:pt>
    <dgm:pt modelId="{87A5424A-2C98-41CC-8677-22209B2AB884}" type="sibTrans" cxnId="{1B0382FC-EFFD-447B-AC68-BC8B9CCCB0D4}">
      <dgm:prSet/>
      <dgm:spPr/>
      <dgm:t>
        <a:bodyPr/>
        <a:lstStyle/>
        <a:p>
          <a:endParaRPr lang="en-US"/>
        </a:p>
      </dgm:t>
    </dgm:pt>
    <dgm:pt modelId="{8374D1FD-A9F7-423E-9F35-D7121180FFBD}">
      <dgm:prSet phldrT="[Text]" custT="1"/>
      <dgm:spPr/>
      <dgm:t>
        <a:bodyPr/>
        <a:lstStyle/>
        <a:p>
          <a:r>
            <a:rPr lang="en-US" sz="2000"/>
            <a:t>Technical Work Groups</a:t>
          </a:r>
        </a:p>
      </dgm:t>
    </dgm:pt>
    <dgm:pt modelId="{915B8FEA-B3A0-4D99-B433-E019C343D32B}" type="parTrans" cxnId="{6ADE3B31-5A28-4841-A9EC-FE0F29F03440}">
      <dgm:prSet/>
      <dgm:spPr/>
      <dgm:t>
        <a:bodyPr/>
        <a:lstStyle/>
        <a:p>
          <a:endParaRPr lang="en-US"/>
        </a:p>
      </dgm:t>
    </dgm:pt>
    <dgm:pt modelId="{263BF73B-6718-4164-AAA2-112EACD2D8B7}" type="sibTrans" cxnId="{6ADE3B31-5A28-4841-A9EC-FE0F29F03440}">
      <dgm:prSet/>
      <dgm:spPr/>
      <dgm:t>
        <a:bodyPr/>
        <a:lstStyle/>
        <a:p>
          <a:endParaRPr lang="en-US"/>
        </a:p>
      </dgm:t>
    </dgm:pt>
    <dgm:pt modelId="{38091601-2A7D-4DA1-8E9E-84A0C2C5BE76}">
      <dgm:prSet phldrT="[Text]" custT="1"/>
      <dgm:spPr/>
      <dgm:t>
        <a:bodyPr/>
        <a:lstStyle/>
        <a:p>
          <a:r>
            <a:rPr lang="en-US" sz="2000" dirty="0"/>
            <a:t>Criteria </a:t>
          </a:r>
        </a:p>
      </dgm:t>
    </dgm:pt>
    <dgm:pt modelId="{01C6D9DA-2D5D-4D7F-A82A-2AA4BA793A85}" type="parTrans" cxnId="{5FFD3CB5-0832-4C4A-A8D2-8A9BE4B3A0FE}">
      <dgm:prSet/>
      <dgm:spPr/>
      <dgm:t>
        <a:bodyPr/>
        <a:lstStyle/>
        <a:p>
          <a:endParaRPr lang="en-US"/>
        </a:p>
      </dgm:t>
    </dgm:pt>
    <dgm:pt modelId="{30E4BDAB-ED66-412B-A8C2-81F56539C9B5}" type="sibTrans" cxnId="{5FFD3CB5-0832-4C4A-A8D2-8A9BE4B3A0FE}">
      <dgm:prSet/>
      <dgm:spPr/>
      <dgm:t>
        <a:bodyPr/>
        <a:lstStyle/>
        <a:p>
          <a:endParaRPr lang="en-US"/>
        </a:p>
      </dgm:t>
    </dgm:pt>
    <dgm:pt modelId="{F6B2E585-E6AA-4403-8EA6-282825C24D43}">
      <dgm:prSet phldrT="[Text]" custT="1"/>
      <dgm:spPr/>
      <dgm:t>
        <a:bodyPr/>
        <a:lstStyle/>
        <a:p>
          <a:r>
            <a:rPr lang="en-US" sz="1600"/>
            <a:t>Livestock</a:t>
          </a:r>
        </a:p>
      </dgm:t>
    </dgm:pt>
    <dgm:pt modelId="{52FADF03-32E3-4A91-9F41-957F5A4DDB72}" type="parTrans" cxnId="{7A3EF931-2FFF-457F-B5CE-40FC7D86C0FB}">
      <dgm:prSet/>
      <dgm:spPr/>
      <dgm:t>
        <a:bodyPr/>
        <a:lstStyle/>
        <a:p>
          <a:endParaRPr lang="en-US"/>
        </a:p>
      </dgm:t>
    </dgm:pt>
    <dgm:pt modelId="{9351B6BF-F8C3-4563-AA32-7D9F19A1811F}" type="sibTrans" cxnId="{7A3EF931-2FFF-457F-B5CE-40FC7D86C0FB}">
      <dgm:prSet/>
      <dgm:spPr/>
      <dgm:t>
        <a:bodyPr/>
        <a:lstStyle/>
        <a:p>
          <a:endParaRPr lang="en-US"/>
        </a:p>
      </dgm:t>
    </dgm:pt>
    <dgm:pt modelId="{5441DF90-EE45-4E72-A137-34BAA8111F64}">
      <dgm:prSet phldrT="[Text]" custT="1"/>
      <dgm:spPr/>
      <dgm:t>
        <a:bodyPr/>
        <a:lstStyle/>
        <a:p>
          <a:r>
            <a:rPr lang="en-US" sz="1600" dirty="0"/>
            <a:t>Septic Systems</a:t>
          </a:r>
        </a:p>
      </dgm:t>
    </dgm:pt>
    <dgm:pt modelId="{5C1E19BC-A479-41B5-B10F-700F677534B0}" type="parTrans" cxnId="{185F468A-C36B-4872-8DB2-2B83C9855D12}">
      <dgm:prSet/>
      <dgm:spPr/>
      <dgm:t>
        <a:bodyPr/>
        <a:lstStyle/>
        <a:p>
          <a:endParaRPr lang="en-US"/>
        </a:p>
      </dgm:t>
    </dgm:pt>
    <dgm:pt modelId="{07C053AE-E669-4F84-92C6-56E1A816929E}" type="sibTrans" cxnId="{185F468A-C36B-4872-8DB2-2B83C9855D12}">
      <dgm:prSet/>
      <dgm:spPr/>
      <dgm:t>
        <a:bodyPr/>
        <a:lstStyle/>
        <a:p>
          <a:endParaRPr lang="en-US"/>
        </a:p>
      </dgm:t>
    </dgm:pt>
    <dgm:pt modelId="{E1B20030-99AC-4DCB-8271-EBCA4FCF6B45}">
      <dgm:prSet phldrT="[Text]" custT="1"/>
      <dgm:spPr/>
      <dgm:t>
        <a:bodyPr/>
        <a:lstStyle/>
        <a:p>
          <a:r>
            <a:rPr lang="en-US" sz="1600"/>
            <a:t>Row Crops</a:t>
          </a:r>
        </a:p>
      </dgm:t>
    </dgm:pt>
    <dgm:pt modelId="{47DE4CB7-C49D-4B86-9E6D-7A22E0375FE7}" type="parTrans" cxnId="{4925EABB-8B27-44A4-B57C-5A1E6F15D7DE}">
      <dgm:prSet/>
      <dgm:spPr/>
      <dgm:t>
        <a:bodyPr/>
        <a:lstStyle/>
        <a:p>
          <a:endParaRPr lang="en-US"/>
        </a:p>
      </dgm:t>
    </dgm:pt>
    <dgm:pt modelId="{31F24280-5906-4071-BBD3-50E681B98DA6}" type="sibTrans" cxnId="{4925EABB-8B27-44A4-B57C-5A1E6F15D7DE}">
      <dgm:prSet/>
      <dgm:spPr/>
      <dgm:t>
        <a:bodyPr/>
        <a:lstStyle/>
        <a:p>
          <a:endParaRPr lang="en-US"/>
        </a:p>
      </dgm:t>
    </dgm:pt>
    <dgm:pt modelId="{00CFB42B-B665-404E-8569-D07EAB0740B8}">
      <dgm:prSet phldrT="[Text]" custT="1"/>
      <dgm:spPr/>
      <dgm:t>
        <a:bodyPr/>
        <a:lstStyle/>
        <a:p>
          <a:r>
            <a:rPr lang="en-US" sz="1600" dirty="0"/>
            <a:t>WWTPs</a:t>
          </a:r>
        </a:p>
      </dgm:t>
    </dgm:pt>
    <dgm:pt modelId="{BABA309D-110B-4208-8A57-091B39F7F46E}" type="parTrans" cxnId="{2D63F3DE-24EA-49DC-9A7C-33FBC8809027}">
      <dgm:prSet/>
      <dgm:spPr/>
      <dgm:t>
        <a:bodyPr/>
        <a:lstStyle/>
        <a:p>
          <a:endParaRPr lang="en-US"/>
        </a:p>
      </dgm:t>
    </dgm:pt>
    <dgm:pt modelId="{5CA05EEB-2340-4B3A-A2BA-09BB4096764E}" type="sibTrans" cxnId="{2D63F3DE-24EA-49DC-9A7C-33FBC8809027}">
      <dgm:prSet/>
      <dgm:spPr/>
      <dgm:t>
        <a:bodyPr/>
        <a:lstStyle/>
        <a:p>
          <a:endParaRPr lang="en-US"/>
        </a:p>
      </dgm:t>
    </dgm:pt>
    <dgm:pt modelId="{C898E066-AD4A-46AD-98E5-20EA67AB4BA4}">
      <dgm:prSet phldrT="[Text]" custT="1"/>
      <dgm:spPr/>
      <dgm:t>
        <a:bodyPr/>
        <a:lstStyle/>
        <a:p>
          <a:r>
            <a:rPr lang="en-US" sz="1600"/>
            <a:t>MS4s</a:t>
          </a:r>
        </a:p>
      </dgm:t>
    </dgm:pt>
    <dgm:pt modelId="{54722836-2A34-4952-9DCB-A193EEE91A43}" type="parTrans" cxnId="{5DE30C4A-FCD5-4F6F-8A44-6DD54E834D68}">
      <dgm:prSet/>
      <dgm:spPr/>
      <dgm:t>
        <a:bodyPr/>
        <a:lstStyle/>
        <a:p>
          <a:endParaRPr lang="en-US"/>
        </a:p>
      </dgm:t>
    </dgm:pt>
    <dgm:pt modelId="{43EAFB12-52C7-4ED8-9E4A-81E2C19458C4}" type="sibTrans" cxnId="{5DE30C4A-FCD5-4F6F-8A44-6DD54E834D68}">
      <dgm:prSet/>
      <dgm:spPr/>
      <dgm:t>
        <a:bodyPr/>
        <a:lstStyle/>
        <a:p>
          <a:endParaRPr lang="en-US"/>
        </a:p>
      </dgm:t>
    </dgm:pt>
    <dgm:pt modelId="{4A687FB2-3A04-43A8-88C9-4D35F9238C1E}">
      <dgm:prSet phldrT="[Text]" custT="1"/>
      <dgm:spPr/>
      <dgm:t>
        <a:bodyPr/>
        <a:lstStyle/>
        <a:p>
          <a:r>
            <a:rPr lang="en-US" sz="1600"/>
            <a:t>Industrial</a:t>
          </a:r>
        </a:p>
      </dgm:t>
    </dgm:pt>
    <dgm:pt modelId="{EB2A94B6-571C-4948-A58C-0E76172E79B3}" type="parTrans" cxnId="{6BD38289-CC8A-4609-86C2-06D2F476847A}">
      <dgm:prSet/>
      <dgm:spPr/>
      <dgm:t>
        <a:bodyPr/>
        <a:lstStyle/>
        <a:p>
          <a:endParaRPr lang="en-US"/>
        </a:p>
      </dgm:t>
    </dgm:pt>
    <dgm:pt modelId="{D2DAE48D-0A35-4EE3-8D69-9B5734951CC5}" type="sibTrans" cxnId="{6BD38289-CC8A-4609-86C2-06D2F476847A}">
      <dgm:prSet/>
      <dgm:spPr/>
      <dgm:t>
        <a:bodyPr/>
        <a:lstStyle/>
        <a:p>
          <a:endParaRPr lang="en-US"/>
        </a:p>
      </dgm:t>
    </dgm:pt>
    <dgm:pt modelId="{8FA947DF-344F-4142-AC74-2A2591371757}">
      <dgm:prSet custT="1"/>
      <dgm:spPr/>
      <dgm:t>
        <a:bodyPr/>
        <a:lstStyle/>
        <a:p>
          <a:r>
            <a:rPr lang="en-US" sz="1600" dirty="0"/>
            <a:t>Urban</a:t>
          </a:r>
        </a:p>
      </dgm:t>
    </dgm:pt>
    <dgm:pt modelId="{4D3467FB-7C75-4627-8B0F-66D2AD40F1CD}" type="parTrans" cxnId="{A1159FD6-ECA6-4B14-990B-C695DE4A51F1}">
      <dgm:prSet/>
      <dgm:spPr/>
      <dgm:t>
        <a:bodyPr/>
        <a:lstStyle/>
        <a:p>
          <a:endParaRPr lang="en-US"/>
        </a:p>
      </dgm:t>
    </dgm:pt>
    <dgm:pt modelId="{4728052B-CC84-46F7-BD68-57EE2A0E6218}" type="sibTrans" cxnId="{A1159FD6-ECA6-4B14-990B-C695DE4A51F1}">
      <dgm:prSet/>
      <dgm:spPr/>
      <dgm:t>
        <a:bodyPr/>
        <a:lstStyle/>
        <a:p>
          <a:endParaRPr lang="en-US"/>
        </a:p>
      </dgm:t>
    </dgm:pt>
    <dgm:pt modelId="{13D6CD79-D4C7-45CD-93B8-D63487A5D63B}" type="pres">
      <dgm:prSet presAssocID="{391279F9-C9FF-4EA2-A445-4D5FFF5FC610}" presName="hierChild1" presStyleCnt="0">
        <dgm:presLayoutVars>
          <dgm:orgChart val="1"/>
          <dgm:chPref val="1"/>
          <dgm:dir/>
          <dgm:animOne val="branch"/>
          <dgm:animLvl val="lvl"/>
          <dgm:resizeHandles/>
        </dgm:presLayoutVars>
      </dgm:prSet>
      <dgm:spPr/>
    </dgm:pt>
    <dgm:pt modelId="{8ABC13C3-1594-493D-9AAE-A64C0028264A}" type="pres">
      <dgm:prSet presAssocID="{A245978C-5F86-4771-9C27-7EECEE08B76F}" presName="hierRoot1" presStyleCnt="0">
        <dgm:presLayoutVars>
          <dgm:hierBranch val="init"/>
        </dgm:presLayoutVars>
      </dgm:prSet>
      <dgm:spPr/>
    </dgm:pt>
    <dgm:pt modelId="{3BB88A59-4ECE-4D0A-83EA-691DB1D1B0E1}" type="pres">
      <dgm:prSet presAssocID="{A245978C-5F86-4771-9C27-7EECEE08B76F}" presName="rootComposite1" presStyleCnt="0"/>
      <dgm:spPr/>
    </dgm:pt>
    <dgm:pt modelId="{82194AF8-8D3E-45FF-9900-BE13CBE9527D}" type="pres">
      <dgm:prSet presAssocID="{A245978C-5F86-4771-9C27-7EECEE08B76F}" presName="rootText1" presStyleLbl="node0" presStyleIdx="0" presStyleCnt="1" custScaleX="421045" custLinFactNeighborX="13888">
        <dgm:presLayoutVars>
          <dgm:chPref val="3"/>
        </dgm:presLayoutVars>
      </dgm:prSet>
      <dgm:spPr/>
    </dgm:pt>
    <dgm:pt modelId="{614E5A11-A1B2-4378-8574-F701ACB97052}" type="pres">
      <dgm:prSet presAssocID="{A245978C-5F86-4771-9C27-7EECEE08B76F}" presName="rootConnector1" presStyleLbl="node1" presStyleIdx="0" presStyleCnt="0"/>
      <dgm:spPr/>
    </dgm:pt>
    <dgm:pt modelId="{5C074FDA-CF6F-432A-87F6-387214C4215E}" type="pres">
      <dgm:prSet presAssocID="{A245978C-5F86-4771-9C27-7EECEE08B76F}" presName="hierChild2" presStyleCnt="0"/>
      <dgm:spPr/>
    </dgm:pt>
    <dgm:pt modelId="{179DC5F3-F629-4DBE-98B1-C95D52CB1212}" type="pres">
      <dgm:prSet presAssocID="{915B8FEA-B3A0-4D99-B433-E019C343D32B}" presName="Name37" presStyleLbl="parChTrans1D2" presStyleIdx="0" presStyleCnt="3" custSzX="1743337"/>
      <dgm:spPr/>
    </dgm:pt>
    <dgm:pt modelId="{FCEAED7E-A851-4B86-A388-42C1705AFF1F}" type="pres">
      <dgm:prSet presAssocID="{8374D1FD-A9F7-423E-9F35-D7121180FFBD}" presName="hierRoot2" presStyleCnt="0">
        <dgm:presLayoutVars>
          <dgm:hierBranch val="init"/>
        </dgm:presLayoutVars>
      </dgm:prSet>
      <dgm:spPr/>
    </dgm:pt>
    <dgm:pt modelId="{F5BD4444-7D61-43E7-BF2D-D49A9CC67EA7}" type="pres">
      <dgm:prSet presAssocID="{8374D1FD-A9F7-423E-9F35-D7121180FFBD}" presName="rootComposite" presStyleCnt="0"/>
      <dgm:spPr/>
    </dgm:pt>
    <dgm:pt modelId="{3FC781D1-69C6-4B72-B4C8-C0FC8D9A1EC1}" type="pres">
      <dgm:prSet presAssocID="{8374D1FD-A9F7-423E-9F35-D7121180FFBD}" presName="rootText" presStyleLbl="node2" presStyleIdx="0" presStyleCnt="3" custScaleX="139362" custLinFactNeighborX="-8300">
        <dgm:presLayoutVars>
          <dgm:chPref val="3"/>
        </dgm:presLayoutVars>
      </dgm:prSet>
      <dgm:spPr/>
    </dgm:pt>
    <dgm:pt modelId="{78411C29-607A-4FE7-B822-D906DD799703}" type="pres">
      <dgm:prSet presAssocID="{8374D1FD-A9F7-423E-9F35-D7121180FFBD}" presName="rootConnector" presStyleLbl="node2" presStyleIdx="0" presStyleCnt="3"/>
      <dgm:spPr/>
    </dgm:pt>
    <dgm:pt modelId="{FEDEC61D-714F-47AB-A780-77FBB078D426}" type="pres">
      <dgm:prSet presAssocID="{8374D1FD-A9F7-423E-9F35-D7121180FFBD}" presName="hierChild4" presStyleCnt="0"/>
      <dgm:spPr/>
    </dgm:pt>
    <dgm:pt modelId="{CF97D5B9-5EA9-4006-8689-4B827A05B4B4}" type="pres">
      <dgm:prSet presAssocID="{471AB114-5D38-4DA5-AD38-1ECA1B155CD9}" presName="Name37" presStyleLbl="parChTrans1D3" presStyleIdx="0" presStyleCnt="6" custSzX="216116"/>
      <dgm:spPr/>
    </dgm:pt>
    <dgm:pt modelId="{E0D36569-FA63-487F-885D-CB9C5D816481}" type="pres">
      <dgm:prSet presAssocID="{82A5747C-5A0D-4952-AF5F-942662BD5595}" presName="hierRoot2" presStyleCnt="0">
        <dgm:presLayoutVars>
          <dgm:hierBranch val="init"/>
        </dgm:presLayoutVars>
      </dgm:prSet>
      <dgm:spPr/>
    </dgm:pt>
    <dgm:pt modelId="{E84225C6-AEFA-4937-B510-08CFCB70EA45}" type="pres">
      <dgm:prSet presAssocID="{82A5747C-5A0D-4952-AF5F-942662BD5595}" presName="rootComposite" presStyleCnt="0"/>
      <dgm:spPr/>
    </dgm:pt>
    <dgm:pt modelId="{4B225BAC-FB9A-46E4-B110-C860C105D13F}" type="pres">
      <dgm:prSet presAssocID="{82A5747C-5A0D-4952-AF5F-942662BD5595}" presName="rootText" presStyleLbl="node3" presStyleIdx="0" presStyleCnt="6" custScaleX="132275" custScaleY="109442" custLinFactNeighborX="-8300">
        <dgm:presLayoutVars>
          <dgm:chPref val="3"/>
        </dgm:presLayoutVars>
      </dgm:prSet>
      <dgm:spPr/>
    </dgm:pt>
    <dgm:pt modelId="{4EAC2622-AB23-42A7-A638-8C7B3D225C88}" type="pres">
      <dgm:prSet presAssocID="{82A5747C-5A0D-4952-AF5F-942662BD5595}" presName="rootConnector" presStyleLbl="node3" presStyleIdx="0" presStyleCnt="6"/>
      <dgm:spPr/>
    </dgm:pt>
    <dgm:pt modelId="{705F318B-8AC7-44D9-8F3B-C04BE1DD14C6}" type="pres">
      <dgm:prSet presAssocID="{82A5747C-5A0D-4952-AF5F-942662BD5595}" presName="hierChild4" presStyleCnt="0"/>
      <dgm:spPr/>
    </dgm:pt>
    <dgm:pt modelId="{94C190C3-E4D7-49FE-A7BD-458A3F448C1F}" type="pres">
      <dgm:prSet presAssocID="{82A5747C-5A0D-4952-AF5F-942662BD5595}" presName="hierChild5" presStyleCnt="0"/>
      <dgm:spPr/>
    </dgm:pt>
    <dgm:pt modelId="{286718C1-CA5A-4F63-B1D3-AB81A600E7C3}" type="pres">
      <dgm:prSet presAssocID="{01C6D9DA-2D5D-4D7F-A82A-2AA4BA793A85}" presName="Name37" presStyleLbl="parChTrans1D3" presStyleIdx="1" presStyleCnt="6"/>
      <dgm:spPr/>
    </dgm:pt>
    <dgm:pt modelId="{EAF9096E-C9FE-442B-BB23-3EFFD05DC81A}" type="pres">
      <dgm:prSet presAssocID="{38091601-2A7D-4DA1-8E9E-84A0C2C5BE76}" presName="hierRoot2" presStyleCnt="0">
        <dgm:presLayoutVars>
          <dgm:hierBranch val="init"/>
        </dgm:presLayoutVars>
      </dgm:prSet>
      <dgm:spPr/>
    </dgm:pt>
    <dgm:pt modelId="{B022B0EA-4DA7-4951-9D0E-2618EF7BF70B}" type="pres">
      <dgm:prSet presAssocID="{38091601-2A7D-4DA1-8E9E-84A0C2C5BE76}" presName="rootComposite" presStyleCnt="0"/>
      <dgm:spPr/>
    </dgm:pt>
    <dgm:pt modelId="{A3F98481-4F94-449F-A017-3969B226D199}" type="pres">
      <dgm:prSet presAssocID="{38091601-2A7D-4DA1-8E9E-84A0C2C5BE76}" presName="rootText" presStyleLbl="node3" presStyleIdx="1" presStyleCnt="6" custScaleX="132123" custLinFactNeighborX="-8300">
        <dgm:presLayoutVars>
          <dgm:chPref val="3"/>
        </dgm:presLayoutVars>
      </dgm:prSet>
      <dgm:spPr/>
    </dgm:pt>
    <dgm:pt modelId="{6E2DEADB-3252-4C82-A4CD-69AC07BD8320}" type="pres">
      <dgm:prSet presAssocID="{38091601-2A7D-4DA1-8E9E-84A0C2C5BE76}" presName="rootConnector" presStyleLbl="node3" presStyleIdx="1" presStyleCnt="6"/>
      <dgm:spPr/>
    </dgm:pt>
    <dgm:pt modelId="{8D8F964A-4D10-40E7-BD9D-37026C1C4F58}" type="pres">
      <dgm:prSet presAssocID="{38091601-2A7D-4DA1-8E9E-84A0C2C5BE76}" presName="hierChild4" presStyleCnt="0"/>
      <dgm:spPr/>
    </dgm:pt>
    <dgm:pt modelId="{C7899835-715A-4BB5-BCBA-0804140B855E}" type="pres">
      <dgm:prSet presAssocID="{38091601-2A7D-4DA1-8E9E-84A0C2C5BE76}" presName="hierChild5" presStyleCnt="0"/>
      <dgm:spPr/>
    </dgm:pt>
    <dgm:pt modelId="{C9E87B8A-BE61-4051-9111-7D5B564A8B9F}" type="pres">
      <dgm:prSet presAssocID="{8374D1FD-A9F7-423E-9F35-D7121180FFBD}" presName="hierChild5" presStyleCnt="0"/>
      <dgm:spPr/>
    </dgm:pt>
    <dgm:pt modelId="{EB0801C7-EE48-44EB-B86C-3FBEC8BB7F86}" type="pres">
      <dgm:prSet presAssocID="{290FBBCC-C452-484B-8B2F-37A07DF88DEC}" presName="Name37" presStyleLbl="parChTrans1D2" presStyleIdx="1" presStyleCnt="3" custSzX="108382"/>
      <dgm:spPr/>
    </dgm:pt>
    <dgm:pt modelId="{C704AE4A-B02E-4EA8-8CDC-C9C0C0B7A549}" type="pres">
      <dgm:prSet presAssocID="{394EBE3E-8FB7-4229-A668-8A0C3A2F9836}" presName="hierRoot2" presStyleCnt="0">
        <dgm:presLayoutVars>
          <dgm:hierBranch val="init"/>
        </dgm:presLayoutVars>
      </dgm:prSet>
      <dgm:spPr/>
    </dgm:pt>
    <dgm:pt modelId="{32F56114-72DC-4339-B159-4AC20A727006}" type="pres">
      <dgm:prSet presAssocID="{394EBE3E-8FB7-4229-A668-8A0C3A2F9836}" presName="rootComposite" presStyleCnt="0"/>
      <dgm:spPr/>
    </dgm:pt>
    <dgm:pt modelId="{97E1852E-9E59-4A8E-BEAE-A1D98C766380}" type="pres">
      <dgm:prSet presAssocID="{394EBE3E-8FB7-4229-A668-8A0C3A2F9836}" presName="rootText" presStyleLbl="node2" presStyleIdx="1" presStyleCnt="3" custScaleX="139362" custLinFactNeighborX="-16694">
        <dgm:presLayoutVars>
          <dgm:chPref val="3"/>
        </dgm:presLayoutVars>
      </dgm:prSet>
      <dgm:spPr/>
    </dgm:pt>
    <dgm:pt modelId="{D389B213-FE1E-4A2F-9EB8-3C413675B171}" type="pres">
      <dgm:prSet presAssocID="{394EBE3E-8FB7-4229-A668-8A0C3A2F9836}" presName="rootConnector" presStyleLbl="node2" presStyleIdx="1" presStyleCnt="3"/>
      <dgm:spPr/>
    </dgm:pt>
    <dgm:pt modelId="{5DF24CAB-BD47-49D0-8B1D-329171DCCCEC}" type="pres">
      <dgm:prSet presAssocID="{394EBE3E-8FB7-4229-A668-8A0C3A2F9836}" presName="hierChild4" presStyleCnt="0"/>
      <dgm:spPr/>
    </dgm:pt>
    <dgm:pt modelId="{7204E0B0-F982-4A54-95BF-D76D22CFA39B}" type="pres">
      <dgm:prSet presAssocID="{E51E3D0C-81A5-49C5-AE1A-A495D35CCBF9}" presName="Name37" presStyleLbl="parChTrans1D3" presStyleIdx="2" presStyleCnt="6" custSzX="216116"/>
      <dgm:spPr/>
    </dgm:pt>
    <dgm:pt modelId="{262E454C-98B7-49ED-951B-109219D1B934}" type="pres">
      <dgm:prSet presAssocID="{D973630E-93DC-47A0-963D-F8E5AA68F18F}" presName="hierRoot2" presStyleCnt="0">
        <dgm:presLayoutVars>
          <dgm:hierBranch val="init"/>
        </dgm:presLayoutVars>
      </dgm:prSet>
      <dgm:spPr/>
    </dgm:pt>
    <dgm:pt modelId="{96356442-A8C1-4072-B14C-05F6473315E1}" type="pres">
      <dgm:prSet presAssocID="{D973630E-93DC-47A0-963D-F8E5AA68F18F}" presName="rootComposite" presStyleCnt="0"/>
      <dgm:spPr/>
    </dgm:pt>
    <dgm:pt modelId="{4A8E1051-4739-4F5E-A95E-D51CC6636D1C}" type="pres">
      <dgm:prSet presAssocID="{D973630E-93DC-47A0-963D-F8E5AA68F18F}" presName="rootText" presStyleLbl="node3" presStyleIdx="2" presStyleCnt="6" custScaleX="132275" custScaleY="112703" custLinFactNeighborX="-9110">
        <dgm:presLayoutVars>
          <dgm:chPref val="3"/>
        </dgm:presLayoutVars>
      </dgm:prSet>
      <dgm:spPr/>
    </dgm:pt>
    <dgm:pt modelId="{6336BAE0-BEB8-4CD4-A4C0-68737C2519F0}" type="pres">
      <dgm:prSet presAssocID="{D973630E-93DC-47A0-963D-F8E5AA68F18F}" presName="rootConnector" presStyleLbl="node3" presStyleIdx="2" presStyleCnt="6"/>
      <dgm:spPr/>
    </dgm:pt>
    <dgm:pt modelId="{F740FE23-50C4-4395-82C7-93A4F24BA1D0}" type="pres">
      <dgm:prSet presAssocID="{D973630E-93DC-47A0-963D-F8E5AA68F18F}" presName="hierChild4" presStyleCnt="0"/>
      <dgm:spPr/>
    </dgm:pt>
    <dgm:pt modelId="{9EB269F5-EF3E-4B32-A4E5-D41C1A8DFDD2}" type="pres">
      <dgm:prSet presAssocID="{52FADF03-32E3-4A91-9F41-957F5A4DDB72}" presName="Name37" presStyleLbl="parChTrans1D4" presStyleIdx="0" presStyleCnt="7"/>
      <dgm:spPr/>
    </dgm:pt>
    <dgm:pt modelId="{3B652085-F2AB-4E95-90E6-3003468E0099}" type="pres">
      <dgm:prSet presAssocID="{F6B2E585-E6AA-4403-8EA6-282825C24D43}" presName="hierRoot2" presStyleCnt="0">
        <dgm:presLayoutVars>
          <dgm:hierBranch val="init"/>
        </dgm:presLayoutVars>
      </dgm:prSet>
      <dgm:spPr/>
    </dgm:pt>
    <dgm:pt modelId="{242363D4-0536-4F04-B0CA-80251EF2FDD5}" type="pres">
      <dgm:prSet presAssocID="{F6B2E585-E6AA-4403-8EA6-282825C24D43}" presName="rootComposite" presStyleCnt="0"/>
      <dgm:spPr/>
    </dgm:pt>
    <dgm:pt modelId="{B4C66A8E-C18B-405A-8D57-718A223EA313}" type="pres">
      <dgm:prSet presAssocID="{F6B2E585-E6AA-4403-8EA6-282825C24D43}" presName="rootText" presStyleLbl="node4" presStyleIdx="0" presStyleCnt="7" custScaleY="78520" custLinFactNeighborX="-9110" custLinFactNeighborY="-11718">
        <dgm:presLayoutVars>
          <dgm:chPref val="3"/>
        </dgm:presLayoutVars>
      </dgm:prSet>
      <dgm:spPr/>
    </dgm:pt>
    <dgm:pt modelId="{E67D9731-5B8D-4A49-9098-7D495876F3FE}" type="pres">
      <dgm:prSet presAssocID="{F6B2E585-E6AA-4403-8EA6-282825C24D43}" presName="rootConnector" presStyleLbl="node4" presStyleIdx="0" presStyleCnt="7"/>
      <dgm:spPr/>
    </dgm:pt>
    <dgm:pt modelId="{87B3AE23-67A5-4FA4-A664-178F67658E79}" type="pres">
      <dgm:prSet presAssocID="{F6B2E585-E6AA-4403-8EA6-282825C24D43}" presName="hierChild4" presStyleCnt="0"/>
      <dgm:spPr/>
    </dgm:pt>
    <dgm:pt modelId="{71D78003-F387-49A6-AB85-9E024AB0ADCC}" type="pres">
      <dgm:prSet presAssocID="{F6B2E585-E6AA-4403-8EA6-282825C24D43}" presName="hierChild5" presStyleCnt="0"/>
      <dgm:spPr/>
    </dgm:pt>
    <dgm:pt modelId="{DEE2A281-5B16-484E-9944-D67F524770C4}" type="pres">
      <dgm:prSet presAssocID="{47DE4CB7-C49D-4B86-9E6D-7A22E0375FE7}" presName="Name37" presStyleLbl="parChTrans1D4" presStyleIdx="1" presStyleCnt="7"/>
      <dgm:spPr/>
    </dgm:pt>
    <dgm:pt modelId="{D98B6146-30A7-4078-8C2C-8D875536101B}" type="pres">
      <dgm:prSet presAssocID="{E1B20030-99AC-4DCB-8271-EBCA4FCF6B45}" presName="hierRoot2" presStyleCnt="0">
        <dgm:presLayoutVars>
          <dgm:hierBranch val="init"/>
        </dgm:presLayoutVars>
      </dgm:prSet>
      <dgm:spPr/>
    </dgm:pt>
    <dgm:pt modelId="{D45425F3-A40E-4ABE-9F93-46BBD178A6DC}" type="pres">
      <dgm:prSet presAssocID="{E1B20030-99AC-4DCB-8271-EBCA4FCF6B45}" presName="rootComposite" presStyleCnt="0"/>
      <dgm:spPr/>
    </dgm:pt>
    <dgm:pt modelId="{733E97AD-5364-455A-9495-CE738138D56E}" type="pres">
      <dgm:prSet presAssocID="{E1B20030-99AC-4DCB-8271-EBCA4FCF6B45}" presName="rootText" presStyleLbl="node4" presStyleIdx="1" presStyleCnt="7" custScaleY="78520" custLinFactNeighborX="-9110" custLinFactNeighborY="-11718">
        <dgm:presLayoutVars>
          <dgm:chPref val="3"/>
        </dgm:presLayoutVars>
      </dgm:prSet>
      <dgm:spPr/>
    </dgm:pt>
    <dgm:pt modelId="{23ABB4A1-6E02-4BB2-8342-40406C42D6FF}" type="pres">
      <dgm:prSet presAssocID="{E1B20030-99AC-4DCB-8271-EBCA4FCF6B45}" presName="rootConnector" presStyleLbl="node4" presStyleIdx="1" presStyleCnt="7"/>
      <dgm:spPr/>
    </dgm:pt>
    <dgm:pt modelId="{16D75908-DAFB-42F3-85C4-5F7C69AED697}" type="pres">
      <dgm:prSet presAssocID="{E1B20030-99AC-4DCB-8271-EBCA4FCF6B45}" presName="hierChild4" presStyleCnt="0"/>
      <dgm:spPr/>
    </dgm:pt>
    <dgm:pt modelId="{B0D010DF-6195-4C96-BCF0-AF9B27D6857B}" type="pres">
      <dgm:prSet presAssocID="{E1B20030-99AC-4DCB-8271-EBCA4FCF6B45}" presName="hierChild5" presStyleCnt="0"/>
      <dgm:spPr/>
    </dgm:pt>
    <dgm:pt modelId="{3590109C-33A3-4879-8CAF-77247D5C461D}" type="pres">
      <dgm:prSet presAssocID="{5C1E19BC-A479-41B5-B10F-700F677534B0}" presName="Name37" presStyleLbl="parChTrans1D4" presStyleIdx="2" presStyleCnt="7"/>
      <dgm:spPr/>
    </dgm:pt>
    <dgm:pt modelId="{E5C556B9-FCD2-4962-86C8-CD6E92F7C4DB}" type="pres">
      <dgm:prSet presAssocID="{5441DF90-EE45-4E72-A137-34BAA8111F64}" presName="hierRoot2" presStyleCnt="0">
        <dgm:presLayoutVars>
          <dgm:hierBranch val="init"/>
        </dgm:presLayoutVars>
      </dgm:prSet>
      <dgm:spPr/>
    </dgm:pt>
    <dgm:pt modelId="{A9E1AD8D-E616-43C5-A21C-4ABE9C38566D}" type="pres">
      <dgm:prSet presAssocID="{5441DF90-EE45-4E72-A137-34BAA8111F64}" presName="rootComposite" presStyleCnt="0"/>
      <dgm:spPr/>
    </dgm:pt>
    <dgm:pt modelId="{94C8B339-5A78-418D-B3F4-0E06B5877F15}" type="pres">
      <dgm:prSet presAssocID="{5441DF90-EE45-4E72-A137-34BAA8111F64}" presName="rootText" presStyleLbl="node4" presStyleIdx="2" presStyleCnt="7" custScaleY="78520" custLinFactNeighborX="-8199" custLinFactNeighborY="-11718">
        <dgm:presLayoutVars>
          <dgm:chPref val="3"/>
        </dgm:presLayoutVars>
      </dgm:prSet>
      <dgm:spPr/>
    </dgm:pt>
    <dgm:pt modelId="{FA1FEF29-6796-4428-9AF5-0077633D71A7}" type="pres">
      <dgm:prSet presAssocID="{5441DF90-EE45-4E72-A137-34BAA8111F64}" presName="rootConnector" presStyleLbl="node4" presStyleIdx="2" presStyleCnt="7"/>
      <dgm:spPr/>
    </dgm:pt>
    <dgm:pt modelId="{CFD2BE1A-23DF-4A48-89E2-F290F3B83393}" type="pres">
      <dgm:prSet presAssocID="{5441DF90-EE45-4E72-A137-34BAA8111F64}" presName="hierChild4" presStyleCnt="0"/>
      <dgm:spPr/>
    </dgm:pt>
    <dgm:pt modelId="{604D8D8A-B46C-43E2-B993-F1FFC6305D5E}" type="pres">
      <dgm:prSet presAssocID="{5441DF90-EE45-4E72-A137-34BAA8111F64}" presName="hierChild5" presStyleCnt="0"/>
      <dgm:spPr/>
    </dgm:pt>
    <dgm:pt modelId="{B3C28105-0DD9-4041-B4AD-DC12D40EA92A}" type="pres">
      <dgm:prSet presAssocID="{4D3467FB-7C75-4627-8B0F-66D2AD40F1CD}" presName="Name37" presStyleLbl="parChTrans1D4" presStyleIdx="3" presStyleCnt="7"/>
      <dgm:spPr/>
    </dgm:pt>
    <dgm:pt modelId="{80C8EC10-118B-4CEF-BB69-97666D489A6A}" type="pres">
      <dgm:prSet presAssocID="{8FA947DF-344F-4142-AC74-2A2591371757}" presName="hierRoot2" presStyleCnt="0">
        <dgm:presLayoutVars>
          <dgm:hierBranch val="init"/>
        </dgm:presLayoutVars>
      </dgm:prSet>
      <dgm:spPr/>
    </dgm:pt>
    <dgm:pt modelId="{961B7187-13A3-4810-9744-8F70C34BFFA7}" type="pres">
      <dgm:prSet presAssocID="{8FA947DF-344F-4142-AC74-2A2591371757}" presName="rootComposite" presStyleCnt="0"/>
      <dgm:spPr/>
    </dgm:pt>
    <dgm:pt modelId="{B5A2CF85-8F2B-41E1-87F1-75C586AD3580}" type="pres">
      <dgm:prSet presAssocID="{8FA947DF-344F-4142-AC74-2A2591371757}" presName="rootText" presStyleLbl="node4" presStyleIdx="3" presStyleCnt="7">
        <dgm:presLayoutVars>
          <dgm:chPref val="3"/>
        </dgm:presLayoutVars>
      </dgm:prSet>
      <dgm:spPr/>
    </dgm:pt>
    <dgm:pt modelId="{292ED416-C863-4BF0-BC25-AC4C26F99560}" type="pres">
      <dgm:prSet presAssocID="{8FA947DF-344F-4142-AC74-2A2591371757}" presName="rootConnector" presStyleLbl="node4" presStyleIdx="3" presStyleCnt="7"/>
      <dgm:spPr/>
    </dgm:pt>
    <dgm:pt modelId="{99136531-F0D1-452B-9873-A8599BF604F2}" type="pres">
      <dgm:prSet presAssocID="{8FA947DF-344F-4142-AC74-2A2591371757}" presName="hierChild4" presStyleCnt="0"/>
      <dgm:spPr/>
    </dgm:pt>
    <dgm:pt modelId="{D8732528-834A-42E2-A600-D2EF67747CEB}" type="pres">
      <dgm:prSet presAssocID="{8FA947DF-344F-4142-AC74-2A2591371757}" presName="hierChild5" presStyleCnt="0"/>
      <dgm:spPr/>
    </dgm:pt>
    <dgm:pt modelId="{CAF224FC-C503-41DE-A7D8-377BB90593B5}" type="pres">
      <dgm:prSet presAssocID="{D973630E-93DC-47A0-963D-F8E5AA68F18F}" presName="hierChild5" presStyleCnt="0"/>
      <dgm:spPr/>
    </dgm:pt>
    <dgm:pt modelId="{6DC89830-E41A-4D92-9E16-2EA2386937BD}" type="pres">
      <dgm:prSet presAssocID="{760D9477-E1FD-45C5-BB80-6C7946F2AEC0}" presName="Name37" presStyleLbl="parChTrans1D3" presStyleIdx="3" presStyleCnt="6" custSzX="216116"/>
      <dgm:spPr/>
    </dgm:pt>
    <dgm:pt modelId="{EC241A25-5C63-45D1-B70E-6B313000B92C}" type="pres">
      <dgm:prSet presAssocID="{86C43D44-D508-441A-94CC-77A92FE49BE2}" presName="hierRoot2" presStyleCnt="0">
        <dgm:presLayoutVars>
          <dgm:hierBranch val="init"/>
        </dgm:presLayoutVars>
      </dgm:prSet>
      <dgm:spPr/>
    </dgm:pt>
    <dgm:pt modelId="{19712246-42D7-445F-AB4E-B253114BC917}" type="pres">
      <dgm:prSet presAssocID="{86C43D44-D508-441A-94CC-77A92FE49BE2}" presName="rootComposite" presStyleCnt="0"/>
      <dgm:spPr/>
    </dgm:pt>
    <dgm:pt modelId="{DE8D53A2-07DD-4C83-B1BF-5D2557C6BF94}" type="pres">
      <dgm:prSet presAssocID="{86C43D44-D508-441A-94CC-77A92FE49BE2}" presName="rootText" presStyleLbl="node3" presStyleIdx="3" presStyleCnt="6" custScaleX="132275" custScaleY="161872" custLinFactNeighborX="-9110">
        <dgm:presLayoutVars>
          <dgm:chPref val="3"/>
        </dgm:presLayoutVars>
      </dgm:prSet>
      <dgm:spPr/>
    </dgm:pt>
    <dgm:pt modelId="{E48DE58F-3359-4371-9762-753F4ACA75A3}" type="pres">
      <dgm:prSet presAssocID="{86C43D44-D508-441A-94CC-77A92FE49BE2}" presName="rootConnector" presStyleLbl="node3" presStyleIdx="3" presStyleCnt="6"/>
      <dgm:spPr/>
    </dgm:pt>
    <dgm:pt modelId="{56C6E023-9F29-4D2A-A32D-2664990658FF}" type="pres">
      <dgm:prSet presAssocID="{86C43D44-D508-441A-94CC-77A92FE49BE2}" presName="hierChild4" presStyleCnt="0"/>
      <dgm:spPr/>
    </dgm:pt>
    <dgm:pt modelId="{D415D2E3-B948-4520-871E-38D9968C1343}" type="pres">
      <dgm:prSet presAssocID="{BABA309D-110B-4208-8A57-091B39F7F46E}" presName="Name37" presStyleLbl="parChTrans1D4" presStyleIdx="4" presStyleCnt="7"/>
      <dgm:spPr/>
    </dgm:pt>
    <dgm:pt modelId="{04BE7A0F-0E60-415B-8670-C9F7AFA99383}" type="pres">
      <dgm:prSet presAssocID="{00CFB42B-B665-404E-8569-D07EAB0740B8}" presName="hierRoot2" presStyleCnt="0">
        <dgm:presLayoutVars>
          <dgm:hierBranch val="init"/>
        </dgm:presLayoutVars>
      </dgm:prSet>
      <dgm:spPr/>
    </dgm:pt>
    <dgm:pt modelId="{12079AC7-9DFC-4A8F-9237-260438B95AA2}" type="pres">
      <dgm:prSet presAssocID="{00CFB42B-B665-404E-8569-D07EAB0740B8}" presName="rootComposite" presStyleCnt="0"/>
      <dgm:spPr/>
    </dgm:pt>
    <dgm:pt modelId="{A4A29D8D-8C20-4569-9D7A-7B1807A08483}" type="pres">
      <dgm:prSet presAssocID="{00CFB42B-B665-404E-8569-D07EAB0740B8}" presName="rootText" presStyleLbl="node4" presStyleIdx="4" presStyleCnt="7" custScaleY="78520" custLinFactNeighborX="-9110" custLinFactNeighborY="-11718">
        <dgm:presLayoutVars>
          <dgm:chPref val="3"/>
        </dgm:presLayoutVars>
      </dgm:prSet>
      <dgm:spPr/>
    </dgm:pt>
    <dgm:pt modelId="{59DBDB50-BB55-4307-A012-1AA8D33ACDFC}" type="pres">
      <dgm:prSet presAssocID="{00CFB42B-B665-404E-8569-D07EAB0740B8}" presName="rootConnector" presStyleLbl="node4" presStyleIdx="4" presStyleCnt="7"/>
      <dgm:spPr/>
    </dgm:pt>
    <dgm:pt modelId="{2B671998-0D03-4017-A865-8DFFAE1D5F2E}" type="pres">
      <dgm:prSet presAssocID="{00CFB42B-B665-404E-8569-D07EAB0740B8}" presName="hierChild4" presStyleCnt="0"/>
      <dgm:spPr/>
    </dgm:pt>
    <dgm:pt modelId="{E9427404-73F5-4D98-A141-11CA80CBE6DD}" type="pres">
      <dgm:prSet presAssocID="{00CFB42B-B665-404E-8569-D07EAB0740B8}" presName="hierChild5" presStyleCnt="0"/>
      <dgm:spPr/>
    </dgm:pt>
    <dgm:pt modelId="{12CE1436-B07B-44EC-8CE7-378D4611187E}" type="pres">
      <dgm:prSet presAssocID="{54722836-2A34-4952-9DCB-A193EEE91A43}" presName="Name37" presStyleLbl="parChTrans1D4" presStyleIdx="5" presStyleCnt="7"/>
      <dgm:spPr/>
    </dgm:pt>
    <dgm:pt modelId="{7D7BCCA4-22A5-42C7-A6F5-50F5C77FB103}" type="pres">
      <dgm:prSet presAssocID="{C898E066-AD4A-46AD-98E5-20EA67AB4BA4}" presName="hierRoot2" presStyleCnt="0">
        <dgm:presLayoutVars>
          <dgm:hierBranch val="init"/>
        </dgm:presLayoutVars>
      </dgm:prSet>
      <dgm:spPr/>
    </dgm:pt>
    <dgm:pt modelId="{48D3BD8F-17F7-42C3-813D-A3AF2FA270B5}" type="pres">
      <dgm:prSet presAssocID="{C898E066-AD4A-46AD-98E5-20EA67AB4BA4}" presName="rootComposite" presStyleCnt="0"/>
      <dgm:spPr/>
    </dgm:pt>
    <dgm:pt modelId="{96FAC316-EBDF-4646-AAC9-596DB3C1AC2C}" type="pres">
      <dgm:prSet presAssocID="{C898E066-AD4A-46AD-98E5-20EA67AB4BA4}" presName="rootText" presStyleLbl="node4" presStyleIdx="5" presStyleCnt="7" custScaleY="78520" custLinFactNeighborX="-9110" custLinFactNeighborY="-11718">
        <dgm:presLayoutVars>
          <dgm:chPref val="3"/>
        </dgm:presLayoutVars>
      </dgm:prSet>
      <dgm:spPr/>
    </dgm:pt>
    <dgm:pt modelId="{F7D64796-F0F2-47E8-BAA3-1DED43C76F0C}" type="pres">
      <dgm:prSet presAssocID="{C898E066-AD4A-46AD-98E5-20EA67AB4BA4}" presName="rootConnector" presStyleLbl="node4" presStyleIdx="5" presStyleCnt="7"/>
      <dgm:spPr/>
    </dgm:pt>
    <dgm:pt modelId="{82EA43AE-765A-4502-BDBC-CD3DDDE2F17B}" type="pres">
      <dgm:prSet presAssocID="{C898E066-AD4A-46AD-98E5-20EA67AB4BA4}" presName="hierChild4" presStyleCnt="0"/>
      <dgm:spPr/>
    </dgm:pt>
    <dgm:pt modelId="{49C07C22-08FE-4ABD-AAC5-86FD23785B28}" type="pres">
      <dgm:prSet presAssocID="{C898E066-AD4A-46AD-98E5-20EA67AB4BA4}" presName="hierChild5" presStyleCnt="0"/>
      <dgm:spPr/>
    </dgm:pt>
    <dgm:pt modelId="{7B4B2C41-F271-4173-8DDD-A0CA9E82B3D2}" type="pres">
      <dgm:prSet presAssocID="{EB2A94B6-571C-4948-A58C-0E76172E79B3}" presName="Name37" presStyleLbl="parChTrans1D4" presStyleIdx="6" presStyleCnt="7"/>
      <dgm:spPr/>
    </dgm:pt>
    <dgm:pt modelId="{CBA35FAB-27E6-448B-965C-E9C6926AF08D}" type="pres">
      <dgm:prSet presAssocID="{4A687FB2-3A04-43A8-88C9-4D35F9238C1E}" presName="hierRoot2" presStyleCnt="0">
        <dgm:presLayoutVars>
          <dgm:hierBranch val="init"/>
        </dgm:presLayoutVars>
      </dgm:prSet>
      <dgm:spPr/>
    </dgm:pt>
    <dgm:pt modelId="{D092A05F-6D80-4F1E-82E0-652BD7E4BFE5}" type="pres">
      <dgm:prSet presAssocID="{4A687FB2-3A04-43A8-88C9-4D35F9238C1E}" presName="rootComposite" presStyleCnt="0"/>
      <dgm:spPr/>
    </dgm:pt>
    <dgm:pt modelId="{4ED600C5-0EC0-4B9A-942F-25492F9BC31B}" type="pres">
      <dgm:prSet presAssocID="{4A687FB2-3A04-43A8-88C9-4D35F9238C1E}" presName="rootText" presStyleLbl="node4" presStyleIdx="6" presStyleCnt="7" custScaleY="78520" custLinFactNeighborX="-9110" custLinFactNeighborY="-11718">
        <dgm:presLayoutVars>
          <dgm:chPref val="3"/>
        </dgm:presLayoutVars>
      </dgm:prSet>
      <dgm:spPr/>
    </dgm:pt>
    <dgm:pt modelId="{077B634D-7ABC-436F-8DB8-74B9FAD6D35E}" type="pres">
      <dgm:prSet presAssocID="{4A687FB2-3A04-43A8-88C9-4D35F9238C1E}" presName="rootConnector" presStyleLbl="node4" presStyleIdx="6" presStyleCnt="7"/>
      <dgm:spPr/>
    </dgm:pt>
    <dgm:pt modelId="{D18429FB-89B1-4E7D-9A0F-4034AC2702B9}" type="pres">
      <dgm:prSet presAssocID="{4A687FB2-3A04-43A8-88C9-4D35F9238C1E}" presName="hierChild4" presStyleCnt="0"/>
      <dgm:spPr/>
    </dgm:pt>
    <dgm:pt modelId="{633AF0F1-902F-4942-B777-E57F6D9FC718}" type="pres">
      <dgm:prSet presAssocID="{4A687FB2-3A04-43A8-88C9-4D35F9238C1E}" presName="hierChild5" presStyleCnt="0"/>
      <dgm:spPr/>
    </dgm:pt>
    <dgm:pt modelId="{04BFAD95-735D-4884-9D6F-28C25582A56E}" type="pres">
      <dgm:prSet presAssocID="{86C43D44-D508-441A-94CC-77A92FE49BE2}" presName="hierChild5" presStyleCnt="0"/>
      <dgm:spPr/>
    </dgm:pt>
    <dgm:pt modelId="{BBE22AC5-F0DD-4EFC-8625-7BA16228622B}" type="pres">
      <dgm:prSet presAssocID="{394EBE3E-8FB7-4229-A668-8A0C3A2F9836}" presName="hierChild5" presStyleCnt="0"/>
      <dgm:spPr/>
    </dgm:pt>
    <dgm:pt modelId="{6AC51BFA-A5AE-49D8-A063-DB76FF0A844C}" type="pres">
      <dgm:prSet presAssocID="{E7F8EB0E-721A-4074-B35D-A7B00E804A90}" presName="Name37" presStyleLbl="parChTrans1D2" presStyleIdx="2" presStyleCnt="3" custSzX="1743337"/>
      <dgm:spPr/>
    </dgm:pt>
    <dgm:pt modelId="{ECA35C86-F7B5-4DD1-AC02-C837980A3762}" type="pres">
      <dgm:prSet presAssocID="{2A82C16D-5ECA-40C2-9B16-EDBFA6752D24}" presName="hierRoot2" presStyleCnt="0">
        <dgm:presLayoutVars>
          <dgm:hierBranch val="init"/>
        </dgm:presLayoutVars>
      </dgm:prSet>
      <dgm:spPr/>
    </dgm:pt>
    <dgm:pt modelId="{6645FF10-E5B9-4E91-A56D-4813E62E938D}" type="pres">
      <dgm:prSet presAssocID="{2A82C16D-5ECA-40C2-9B16-EDBFA6752D24}" presName="rootComposite" presStyleCnt="0"/>
      <dgm:spPr/>
    </dgm:pt>
    <dgm:pt modelId="{B9A65614-25AE-4FC5-92F0-D9EF3DD28099}" type="pres">
      <dgm:prSet presAssocID="{2A82C16D-5ECA-40C2-9B16-EDBFA6752D24}" presName="rootText" presStyleLbl="node2" presStyleIdx="2" presStyleCnt="3" custScaleX="139362" custLinFactNeighborX="8300">
        <dgm:presLayoutVars>
          <dgm:chPref val="3"/>
        </dgm:presLayoutVars>
      </dgm:prSet>
      <dgm:spPr/>
    </dgm:pt>
    <dgm:pt modelId="{6D747ED3-17C4-4543-8891-053456514249}" type="pres">
      <dgm:prSet presAssocID="{2A82C16D-5ECA-40C2-9B16-EDBFA6752D24}" presName="rootConnector" presStyleLbl="node2" presStyleIdx="2" presStyleCnt="3"/>
      <dgm:spPr/>
    </dgm:pt>
    <dgm:pt modelId="{9CF2AD9B-AED6-47A4-A00C-4C8256772A85}" type="pres">
      <dgm:prSet presAssocID="{2A82C16D-5ECA-40C2-9B16-EDBFA6752D24}" presName="hierChild4" presStyleCnt="0"/>
      <dgm:spPr/>
    </dgm:pt>
    <dgm:pt modelId="{41209CD9-E0F7-45AD-9574-8700293E83BF}" type="pres">
      <dgm:prSet presAssocID="{EDA57021-9ABF-4EF3-BAE6-17014BF10C16}" presName="Name37" presStyleLbl="parChTrans1D3" presStyleIdx="4" presStyleCnt="6" custSzX="216116"/>
      <dgm:spPr/>
    </dgm:pt>
    <dgm:pt modelId="{149057BE-3FEA-44A7-8E3A-B7E0AEF96601}" type="pres">
      <dgm:prSet presAssocID="{93F79FF6-C6F9-4B46-BD84-AB406460CC92}" presName="hierRoot2" presStyleCnt="0">
        <dgm:presLayoutVars>
          <dgm:hierBranch val="init"/>
        </dgm:presLayoutVars>
      </dgm:prSet>
      <dgm:spPr/>
    </dgm:pt>
    <dgm:pt modelId="{9EE199E0-534E-4BC7-BCEF-276C437B143F}" type="pres">
      <dgm:prSet presAssocID="{93F79FF6-C6F9-4B46-BD84-AB406460CC92}" presName="rootComposite" presStyleCnt="0"/>
      <dgm:spPr/>
    </dgm:pt>
    <dgm:pt modelId="{9F42754A-938D-446C-BFE0-103E1244AED2}" type="pres">
      <dgm:prSet presAssocID="{93F79FF6-C6F9-4B46-BD84-AB406460CC92}" presName="rootText" presStyleLbl="node3" presStyleIdx="4" presStyleCnt="6" custScaleX="132275" custLinFactNeighborX="8300">
        <dgm:presLayoutVars>
          <dgm:chPref val="3"/>
        </dgm:presLayoutVars>
      </dgm:prSet>
      <dgm:spPr/>
    </dgm:pt>
    <dgm:pt modelId="{E9A5DEBF-E3F8-4151-B765-50E787BDFF23}" type="pres">
      <dgm:prSet presAssocID="{93F79FF6-C6F9-4B46-BD84-AB406460CC92}" presName="rootConnector" presStyleLbl="node3" presStyleIdx="4" presStyleCnt="6"/>
      <dgm:spPr/>
    </dgm:pt>
    <dgm:pt modelId="{2799A69E-5CD3-49A5-B5DB-EFC3789B1721}" type="pres">
      <dgm:prSet presAssocID="{93F79FF6-C6F9-4B46-BD84-AB406460CC92}" presName="hierChild4" presStyleCnt="0"/>
      <dgm:spPr/>
    </dgm:pt>
    <dgm:pt modelId="{9713F639-2CB9-4439-AFD0-C9EF0F0D7B58}" type="pres">
      <dgm:prSet presAssocID="{93F79FF6-C6F9-4B46-BD84-AB406460CC92}" presName="hierChild5" presStyleCnt="0"/>
      <dgm:spPr/>
    </dgm:pt>
    <dgm:pt modelId="{399D5843-1350-402B-8218-77467FDDE5E0}" type="pres">
      <dgm:prSet presAssocID="{450C58A7-82A8-44EE-A56B-B936F0BBCC8D}" presName="Name37" presStyleLbl="parChTrans1D3" presStyleIdx="5" presStyleCnt="6" custSzX="216116"/>
      <dgm:spPr/>
    </dgm:pt>
    <dgm:pt modelId="{DB987DBA-E78D-4A6E-9A15-DF645E49DF3A}" type="pres">
      <dgm:prSet presAssocID="{52960CBF-4A1D-483E-A620-D8C651B1D5F6}" presName="hierRoot2" presStyleCnt="0">
        <dgm:presLayoutVars>
          <dgm:hierBranch val="init"/>
        </dgm:presLayoutVars>
      </dgm:prSet>
      <dgm:spPr/>
    </dgm:pt>
    <dgm:pt modelId="{3D649975-8CBD-489C-8A1F-FD8B3F0F1E50}" type="pres">
      <dgm:prSet presAssocID="{52960CBF-4A1D-483E-A620-D8C651B1D5F6}" presName="rootComposite" presStyleCnt="0"/>
      <dgm:spPr/>
    </dgm:pt>
    <dgm:pt modelId="{4E07546F-BA15-4720-8F22-F7AE96D1FE1B}" type="pres">
      <dgm:prSet presAssocID="{52960CBF-4A1D-483E-A620-D8C651B1D5F6}" presName="rootText" presStyleLbl="node3" presStyleIdx="5" presStyleCnt="6" custScaleX="132275" custLinFactNeighborX="8300">
        <dgm:presLayoutVars>
          <dgm:chPref val="3"/>
        </dgm:presLayoutVars>
      </dgm:prSet>
      <dgm:spPr/>
    </dgm:pt>
    <dgm:pt modelId="{63082440-C1E4-49B7-8F9D-DFF9EF407C09}" type="pres">
      <dgm:prSet presAssocID="{52960CBF-4A1D-483E-A620-D8C651B1D5F6}" presName="rootConnector" presStyleLbl="node3" presStyleIdx="5" presStyleCnt="6"/>
      <dgm:spPr/>
    </dgm:pt>
    <dgm:pt modelId="{5FC374B1-84F5-4B75-B3A3-66DADE7D07A0}" type="pres">
      <dgm:prSet presAssocID="{52960CBF-4A1D-483E-A620-D8C651B1D5F6}" presName="hierChild4" presStyleCnt="0"/>
      <dgm:spPr/>
    </dgm:pt>
    <dgm:pt modelId="{A94E4DF7-5010-4A6A-896B-6E70FD3517C1}" type="pres">
      <dgm:prSet presAssocID="{52960CBF-4A1D-483E-A620-D8C651B1D5F6}" presName="hierChild5" presStyleCnt="0"/>
      <dgm:spPr/>
    </dgm:pt>
    <dgm:pt modelId="{4FF8AD73-1603-4541-B06E-8D714CEF57DA}" type="pres">
      <dgm:prSet presAssocID="{2A82C16D-5ECA-40C2-9B16-EDBFA6752D24}" presName="hierChild5" presStyleCnt="0"/>
      <dgm:spPr/>
    </dgm:pt>
    <dgm:pt modelId="{2A0E95A9-140B-41E9-9FA1-81A99D8FE400}" type="pres">
      <dgm:prSet presAssocID="{A245978C-5F86-4771-9C27-7EECEE08B76F}" presName="hierChild3" presStyleCnt="0"/>
      <dgm:spPr/>
    </dgm:pt>
  </dgm:ptLst>
  <dgm:cxnLst>
    <dgm:cxn modelId="{94B91D0A-BE36-46A3-BF05-66432A90331A}" type="presOf" srcId="{2A82C16D-5ECA-40C2-9B16-EDBFA6752D24}" destId="{6D747ED3-17C4-4543-8891-053456514249}" srcOrd="1" destOrd="0" presId="urn:microsoft.com/office/officeart/2005/8/layout/orgChart1"/>
    <dgm:cxn modelId="{EF23960A-2B68-4626-96CD-D3C05C28220C}" type="presOf" srcId="{D973630E-93DC-47A0-963D-F8E5AA68F18F}" destId="{4A8E1051-4739-4F5E-A95E-D51CC6636D1C}" srcOrd="0" destOrd="0" presId="urn:microsoft.com/office/officeart/2005/8/layout/orgChart1"/>
    <dgm:cxn modelId="{8F6C830B-000B-497E-A2A6-F0951E89487C}" type="presOf" srcId="{00CFB42B-B665-404E-8569-D07EAB0740B8}" destId="{A4A29D8D-8C20-4569-9D7A-7B1807A08483}" srcOrd="0" destOrd="0" presId="urn:microsoft.com/office/officeart/2005/8/layout/orgChart1"/>
    <dgm:cxn modelId="{DE22ED0F-2395-4641-BE81-AB802D2A2820}" type="presOf" srcId="{450C58A7-82A8-44EE-A56B-B936F0BBCC8D}" destId="{399D5843-1350-402B-8218-77467FDDE5E0}" srcOrd="0" destOrd="0" presId="urn:microsoft.com/office/officeart/2005/8/layout/orgChart1"/>
    <dgm:cxn modelId="{2D3D5211-F3FD-48B6-88EA-E216BDC3AB01}" type="presOf" srcId="{E1B20030-99AC-4DCB-8271-EBCA4FCF6B45}" destId="{733E97AD-5364-455A-9495-CE738138D56E}" srcOrd="0" destOrd="0" presId="urn:microsoft.com/office/officeart/2005/8/layout/orgChart1"/>
    <dgm:cxn modelId="{DBF42812-F177-4DA2-AACB-7AC7F2F7443C}" type="presOf" srcId="{C898E066-AD4A-46AD-98E5-20EA67AB4BA4}" destId="{96FAC316-EBDF-4646-AAC9-596DB3C1AC2C}" srcOrd="0" destOrd="0" presId="urn:microsoft.com/office/officeart/2005/8/layout/orgChart1"/>
    <dgm:cxn modelId="{46BEA417-952D-4639-83E1-8858C39D5973}" type="presOf" srcId="{E1B20030-99AC-4DCB-8271-EBCA4FCF6B45}" destId="{23ABB4A1-6E02-4BB2-8342-40406C42D6FF}" srcOrd="1" destOrd="0" presId="urn:microsoft.com/office/officeart/2005/8/layout/orgChart1"/>
    <dgm:cxn modelId="{6B665819-E7FE-4C14-B00E-D62DB3B976BA}" type="presOf" srcId="{E51E3D0C-81A5-49C5-AE1A-A495D35CCBF9}" destId="{7204E0B0-F982-4A54-95BF-D76D22CFA39B}" srcOrd="0" destOrd="0" presId="urn:microsoft.com/office/officeart/2005/8/layout/orgChart1"/>
    <dgm:cxn modelId="{AE341620-72DF-48E0-AEE5-62A323370CAE}" type="presOf" srcId="{394EBE3E-8FB7-4229-A668-8A0C3A2F9836}" destId="{97E1852E-9E59-4A8E-BEAE-A1D98C766380}" srcOrd="0" destOrd="0" presId="urn:microsoft.com/office/officeart/2005/8/layout/orgChart1"/>
    <dgm:cxn modelId="{1FB5ED22-44B5-47C7-BCDE-D236CBEDC79D}" srcId="{2A82C16D-5ECA-40C2-9B16-EDBFA6752D24}" destId="{93F79FF6-C6F9-4B46-BD84-AB406460CC92}" srcOrd="0" destOrd="0" parTransId="{EDA57021-9ABF-4EF3-BAE6-17014BF10C16}" sibTransId="{E7B608FA-375F-4A4E-AD4D-9D5392C32704}"/>
    <dgm:cxn modelId="{3A59A52F-0567-43BC-AA8F-5444C45AA9D9}" type="presOf" srcId="{290FBBCC-C452-484B-8B2F-37A07DF88DEC}" destId="{EB0801C7-EE48-44EB-B86C-3FBEC8BB7F86}" srcOrd="0" destOrd="0" presId="urn:microsoft.com/office/officeart/2005/8/layout/orgChart1"/>
    <dgm:cxn modelId="{6ADE3B31-5A28-4841-A9EC-FE0F29F03440}" srcId="{A245978C-5F86-4771-9C27-7EECEE08B76F}" destId="{8374D1FD-A9F7-423E-9F35-D7121180FFBD}" srcOrd="0" destOrd="0" parTransId="{915B8FEA-B3A0-4D99-B433-E019C343D32B}" sibTransId="{263BF73B-6718-4164-AAA2-112EACD2D8B7}"/>
    <dgm:cxn modelId="{7A3EF931-2FFF-457F-B5CE-40FC7D86C0FB}" srcId="{D973630E-93DC-47A0-963D-F8E5AA68F18F}" destId="{F6B2E585-E6AA-4403-8EA6-282825C24D43}" srcOrd="0" destOrd="0" parTransId="{52FADF03-32E3-4A91-9F41-957F5A4DDB72}" sibTransId="{9351B6BF-F8C3-4563-AA32-7D9F19A1811F}"/>
    <dgm:cxn modelId="{B0242532-B6B7-4AF2-BB87-24498E355791}" type="presOf" srcId="{915B8FEA-B3A0-4D99-B433-E019C343D32B}" destId="{179DC5F3-F629-4DBE-98B1-C95D52CB1212}" srcOrd="0" destOrd="0" presId="urn:microsoft.com/office/officeart/2005/8/layout/orgChart1"/>
    <dgm:cxn modelId="{7CA5A834-08D8-47ED-95BE-795028166C08}" type="presOf" srcId="{471AB114-5D38-4DA5-AD38-1ECA1B155CD9}" destId="{CF97D5B9-5EA9-4006-8689-4B827A05B4B4}" srcOrd="0" destOrd="0" presId="urn:microsoft.com/office/officeart/2005/8/layout/orgChart1"/>
    <dgm:cxn modelId="{D67A1B36-9336-468F-A55B-4B11E49AAA47}" type="presOf" srcId="{38091601-2A7D-4DA1-8E9E-84A0C2C5BE76}" destId="{A3F98481-4F94-449F-A017-3969B226D199}" srcOrd="0" destOrd="0" presId="urn:microsoft.com/office/officeart/2005/8/layout/orgChart1"/>
    <dgm:cxn modelId="{BB1B4137-1EE5-4F12-B17D-07CD6C9871FF}" srcId="{394EBE3E-8FB7-4229-A668-8A0C3A2F9836}" destId="{D973630E-93DC-47A0-963D-F8E5AA68F18F}" srcOrd="0" destOrd="0" parTransId="{E51E3D0C-81A5-49C5-AE1A-A495D35CCBF9}" sibTransId="{23DE60BC-5BC1-4C3E-879A-D137113200D8}"/>
    <dgm:cxn modelId="{386E8C39-2FC5-4153-8BF8-781885B7F1F7}" type="presOf" srcId="{4A687FB2-3A04-43A8-88C9-4D35F9238C1E}" destId="{077B634D-7ABC-436F-8DB8-74B9FAD6D35E}" srcOrd="1" destOrd="0" presId="urn:microsoft.com/office/officeart/2005/8/layout/orgChart1"/>
    <dgm:cxn modelId="{C20A3A3A-CF3D-4AA9-B0C8-E3806F9BE4C2}" type="presOf" srcId="{00CFB42B-B665-404E-8569-D07EAB0740B8}" destId="{59DBDB50-BB55-4307-A012-1AA8D33ACDFC}" srcOrd="1" destOrd="0" presId="urn:microsoft.com/office/officeart/2005/8/layout/orgChart1"/>
    <dgm:cxn modelId="{8E08F13C-E2C1-46D4-8A92-35972AAC5711}" type="presOf" srcId="{5C1E19BC-A479-41B5-B10F-700F677534B0}" destId="{3590109C-33A3-4879-8CAF-77247D5C461D}" srcOrd="0" destOrd="0" presId="urn:microsoft.com/office/officeart/2005/8/layout/orgChart1"/>
    <dgm:cxn modelId="{D86ABE3F-BB8B-48C9-ACA5-6DC9D06905D9}" type="presOf" srcId="{A245978C-5F86-4771-9C27-7EECEE08B76F}" destId="{82194AF8-8D3E-45FF-9900-BE13CBE9527D}" srcOrd="0" destOrd="0" presId="urn:microsoft.com/office/officeart/2005/8/layout/orgChart1"/>
    <dgm:cxn modelId="{C82EDF40-7193-407E-A3FE-20927AA0CC1A}" type="presOf" srcId="{2A82C16D-5ECA-40C2-9B16-EDBFA6752D24}" destId="{B9A65614-25AE-4FC5-92F0-D9EF3DD28099}" srcOrd="0" destOrd="0" presId="urn:microsoft.com/office/officeart/2005/8/layout/orgChart1"/>
    <dgm:cxn modelId="{9A92C25D-4BF3-43B3-8CCA-C55F49CC3635}" type="presOf" srcId="{F6B2E585-E6AA-4403-8EA6-282825C24D43}" destId="{E67D9731-5B8D-4A49-9098-7D495876F3FE}" srcOrd="1" destOrd="0" presId="urn:microsoft.com/office/officeart/2005/8/layout/orgChart1"/>
    <dgm:cxn modelId="{5A2D1761-B114-4814-9A37-A133EA18286D}" type="presOf" srcId="{EDA57021-9ABF-4EF3-BAE6-17014BF10C16}" destId="{41209CD9-E0F7-45AD-9574-8700293E83BF}" srcOrd="0" destOrd="0" presId="urn:microsoft.com/office/officeart/2005/8/layout/orgChart1"/>
    <dgm:cxn modelId="{51FCA045-F868-4E5B-82D8-4F6226844817}" type="presOf" srcId="{93F79FF6-C6F9-4B46-BD84-AB406460CC92}" destId="{E9A5DEBF-E3F8-4151-B765-50E787BDFF23}" srcOrd="1" destOrd="0" presId="urn:microsoft.com/office/officeart/2005/8/layout/orgChart1"/>
    <dgm:cxn modelId="{4A1AF365-5994-4E9D-B80A-8BAD5FACE79F}" type="presOf" srcId="{394EBE3E-8FB7-4229-A668-8A0C3A2F9836}" destId="{D389B213-FE1E-4A2F-9EB8-3C413675B171}" srcOrd="1" destOrd="0" presId="urn:microsoft.com/office/officeart/2005/8/layout/orgChart1"/>
    <dgm:cxn modelId="{BFA0B666-ABCF-4A6B-A482-A36BDAF791EB}" type="presOf" srcId="{8FA947DF-344F-4142-AC74-2A2591371757}" destId="{B5A2CF85-8F2B-41E1-87F1-75C586AD3580}" srcOrd="0" destOrd="0" presId="urn:microsoft.com/office/officeart/2005/8/layout/orgChart1"/>
    <dgm:cxn modelId="{4A432567-4EE7-4C2E-A2B6-70AD3523A1A4}" type="presOf" srcId="{391279F9-C9FF-4EA2-A445-4D5FFF5FC610}" destId="{13D6CD79-D4C7-45CD-93B8-D63487A5D63B}" srcOrd="0" destOrd="0" presId="urn:microsoft.com/office/officeart/2005/8/layout/orgChart1"/>
    <dgm:cxn modelId="{5926D369-94D6-4AFB-B44C-F356B9E9E246}" type="presOf" srcId="{4D3467FB-7C75-4627-8B0F-66D2AD40F1CD}" destId="{B3C28105-0DD9-4041-B4AD-DC12D40EA92A}" srcOrd="0" destOrd="0" presId="urn:microsoft.com/office/officeart/2005/8/layout/orgChart1"/>
    <dgm:cxn modelId="{5DE30C4A-FCD5-4F6F-8A44-6DD54E834D68}" srcId="{86C43D44-D508-441A-94CC-77A92FE49BE2}" destId="{C898E066-AD4A-46AD-98E5-20EA67AB4BA4}" srcOrd="1" destOrd="0" parTransId="{54722836-2A34-4952-9DCB-A193EEE91A43}" sibTransId="{43EAFB12-52C7-4ED8-9E4A-81E2C19458C4}"/>
    <dgm:cxn modelId="{38E4F36B-8D83-4F26-9D00-113E58768332}" type="presOf" srcId="{47DE4CB7-C49D-4B86-9E6D-7A22E0375FE7}" destId="{DEE2A281-5B16-484E-9944-D67F524770C4}" srcOrd="0" destOrd="0" presId="urn:microsoft.com/office/officeart/2005/8/layout/orgChart1"/>
    <dgm:cxn modelId="{C23AF051-60A7-45C9-B5E2-6B5AB56E7917}" type="presOf" srcId="{5441DF90-EE45-4E72-A137-34BAA8111F64}" destId="{94C8B339-5A78-418D-B3F4-0E06B5877F15}" srcOrd="0" destOrd="0" presId="urn:microsoft.com/office/officeart/2005/8/layout/orgChart1"/>
    <dgm:cxn modelId="{5D313A73-6BFF-498A-83F0-ED63C76FDD53}" type="presOf" srcId="{BABA309D-110B-4208-8A57-091B39F7F46E}" destId="{D415D2E3-B948-4520-871E-38D9968C1343}" srcOrd="0" destOrd="0" presId="urn:microsoft.com/office/officeart/2005/8/layout/orgChart1"/>
    <dgm:cxn modelId="{48AE1176-15CA-4A4E-9AC5-BFDCBE840D39}" type="presOf" srcId="{8374D1FD-A9F7-423E-9F35-D7121180FFBD}" destId="{3FC781D1-69C6-4B72-B4C8-C0FC8D9A1EC1}" srcOrd="0" destOrd="0" presId="urn:microsoft.com/office/officeart/2005/8/layout/orgChart1"/>
    <dgm:cxn modelId="{BDAAD757-9404-46FA-A4E7-3B69E785BFC1}" type="presOf" srcId="{C898E066-AD4A-46AD-98E5-20EA67AB4BA4}" destId="{F7D64796-F0F2-47E8-BAA3-1DED43C76F0C}" srcOrd="1" destOrd="0" presId="urn:microsoft.com/office/officeart/2005/8/layout/orgChart1"/>
    <dgm:cxn modelId="{F526CB59-E49C-4500-B2A2-E66436E44B66}" srcId="{8374D1FD-A9F7-423E-9F35-D7121180FFBD}" destId="{82A5747C-5A0D-4952-AF5F-942662BD5595}" srcOrd="0" destOrd="0" parTransId="{471AB114-5D38-4DA5-AD38-1ECA1B155CD9}" sibTransId="{333281EB-167B-49A1-BADC-BE1D9B3B4986}"/>
    <dgm:cxn modelId="{D7CDC17F-E0BC-4829-B5FE-506828FDE9F7}" type="presOf" srcId="{D973630E-93DC-47A0-963D-F8E5AA68F18F}" destId="{6336BAE0-BEB8-4CD4-A4C0-68737C2519F0}" srcOrd="1" destOrd="0" presId="urn:microsoft.com/office/officeart/2005/8/layout/orgChart1"/>
    <dgm:cxn modelId="{7BB52E85-5362-454B-A2C9-D5C2F48D2F01}" type="presOf" srcId="{52960CBF-4A1D-483E-A620-D8C651B1D5F6}" destId="{4E07546F-BA15-4720-8F22-F7AE96D1FE1B}" srcOrd="0" destOrd="0" presId="urn:microsoft.com/office/officeart/2005/8/layout/orgChart1"/>
    <dgm:cxn modelId="{6BD38289-CC8A-4609-86C2-06D2F476847A}" srcId="{86C43D44-D508-441A-94CC-77A92FE49BE2}" destId="{4A687FB2-3A04-43A8-88C9-4D35F9238C1E}" srcOrd="2" destOrd="0" parTransId="{EB2A94B6-571C-4948-A58C-0E76172E79B3}" sibTransId="{D2DAE48D-0A35-4EE3-8D69-9B5734951CC5}"/>
    <dgm:cxn modelId="{185F468A-C36B-4872-8DB2-2B83C9855D12}" srcId="{D973630E-93DC-47A0-963D-F8E5AA68F18F}" destId="{5441DF90-EE45-4E72-A137-34BAA8111F64}" srcOrd="2" destOrd="0" parTransId="{5C1E19BC-A479-41B5-B10F-700F677534B0}" sibTransId="{07C053AE-E669-4F84-92C6-56E1A816929E}"/>
    <dgm:cxn modelId="{77EE1391-96A0-4873-99F4-8F8F1C7F7833}" type="presOf" srcId="{86C43D44-D508-441A-94CC-77A92FE49BE2}" destId="{DE8D53A2-07DD-4C83-B1BF-5D2557C6BF94}" srcOrd="0" destOrd="0" presId="urn:microsoft.com/office/officeart/2005/8/layout/orgChart1"/>
    <dgm:cxn modelId="{F5E98192-B68B-4ABD-98A2-BED5C7C3C9B2}" type="presOf" srcId="{82A5747C-5A0D-4952-AF5F-942662BD5595}" destId="{4B225BAC-FB9A-46E4-B110-C860C105D13F}" srcOrd="0" destOrd="0" presId="urn:microsoft.com/office/officeart/2005/8/layout/orgChart1"/>
    <dgm:cxn modelId="{177A83A0-9482-411F-A756-CF009C746337}" type="presOf" srcId="{760D9477-E1FD-45C5-BB80-6C7946F2AEC0}" destId="{6DC89830-E41A-4D92-9E16-2EA2386937BD}" srcOrd="0" destOrd="0" presId="urn:microsoft.com/office/officeart/2005/8/layout/orgChart1"/>
    <dgm:cxn modelId="{A54AC8A5-E026-4601-A3F1-CD793E62393C}" type="presOf" srcId="{8374D1FD-A9F7-423E-9F35-D7121180FFBD}" destId="{78411C29-607A-4FE7-B822-D906DD799703}" srcOrd="1" destOrd="0" presId="urn:microsoft.com/office/officeart/2005/8/layout/orgChart1"/>
    <dgm:cxn modelId="{E45816A9-74A4-4CBA-9323-6739E9CE45B1}" type="presOf" srcId="{82A5747C-5A0D-4952-AF5F-942662BD5595}" destId="{4EAC2622-AB23-42A7-A638-8C7B3D225C88}" srcOrd="1" destOrd="0" presId="urn:microsoft.com/office/officeart/2005/8/layout/orgChart1"/>
    <dgm:cxn modelId="{75F8EDB0-DC65-45B5-A1C3-FEEA08BD4007}" srcId="{2A82C16D-5ECA-40C2-9B16-EDBFA6752D24}" destId="{52960CBF-4A1D-483E-A620-D8C651B1D5F6}" srcOrd="1" destOrd="0" parTransId="{450C58A7-82A8-44EE-A56B-B936F0BBCC8D}" sibTransId="{B0C3BD78-26F6-4CD7-BE7D-AC49CD82398B}"/>
    <dgm:cxn modelId="{5FFD3CB5-0832-4C4A-A8D2-8A9BE4B3A0FE}" srcId="{8374D1FD-A9F7-423E-9F35-D7121180FFBD}" destId="{38091601-2A7D-4DA1-8E9E-84A0C2C5BE76}" srcOrd="1" destOrd="0" parTransId="{01C6D9DA-2D5D-4D7F-A82A-2AA4BA793A85}" sibTransId="{30E4BDAB-ED66-412B-A8C2-81F56539C9B5}"/>
    <dgm:cxn modelId="{4925EABB-8B27-44A4-B57C-5A1E6F15D7DE}" srcId="{D973630E-93DC-47A0-963D-F8E5AA68F18F}" destId="{E1B20030-99AC-4DCB-8271-EBCA4FCF6B45}" srcOrd="1" destOrd="0" parTransId="{47DE4CB7-C49D-4B86-9E6D-7A22E0375FE7}" sibTransId="{31F24280-5906-4071-BBD3-50E681B98DA6}"/>
    <dgm:cxn modelId="{01464BBC-3CE0-4964-BDC1-46FEECDEE03B}" type="presOf" srcId="{F6B2E585-E6AA-4403-8EA6-282825C24D43}" destId="{B4C66A8E-C18B-405A-8D57-718A223EA313}" srcOrd="0" destOrd="0" presId="urn:microsoft.com/office/officeart/2005/8/layout/orgChart1"/>
    <dgm:cxn modelId="{F1D9FAC1-3253-43EA-BDDA-CBE2671A77ED}" type="presOf" srcId="{01C6D9DA-2D5D-4D7F-A82A-2AA4BA793A85}" destId="{286718C1-CA5A-4F63-B1D3-AB81A600E7C3}" srcOrd="0" destOrd="0" presId="urn:microsoft.com/office/officeart/2005/8/layout/orgChart1"/>
    <dgm:cxn modelId="{DC46C6C3-21F8-4B2E-846E-DB32B237D60E}" type="presOf" srcId="{EB2A94B6-571C-4948-A58C-0E76172E79B3}" destId="{7B4B2C41-F271-4173-8DDD-A0CA9E82B3D2}" srcOrd="0" destOrd="0" presId="urn:microsoft.com/office/officeart/2005/8/layout/orgChart1"/>
    <dgm:cxn modelId="{B2C45CCD-1A3A-4897-B06B-FF654513CB1C}" type="presOf" srcId="{54722836-2A34-4952-9DCB-A193EEE91A43}" destId="{12CE1436-B07B-44EC-8CE7-378D4611187E}" srcOrd="0" destOrd="0" presId="urn:microsoft.com/office/officeart/2005/8/layout/orgChart1"/>
    <dgm:cxn modelId="{E3FE69D0-4743-4F9A-BA4D-696C61CEC501}" type="presOf" srcId="{5441DF90-EE45-4E72-A137-34BAA8111F64}" destId="{FA1FEF29-6796-4428-9AF5-0077633D71A7}" srcOrd="1" destOrd="0" presId="urn:microsoft.com/office/officeart/2005/8/layout/orgChart1"/>
    <dgm:cxn modelId="{A1159FD6-ECA6-4B14-990B-C695DE4A51F1}" srcId="{D973630E-93DC-47A0-963D-F8E5AA68F18F}" destId="{8FA947DF-344F-4142-AC74-2A2591371757}" srcOrd="3" destOrd="0" parTransId="{4D3467FB-7C75-4627-8B0F-66D2AD40F1CD}" sibTransId="{4728052B-CC84-46F7-BD68-57EE2A0E6218}"/>
    <dgm:cxn modelId="{B09527D8-A1CB-461B-9350-51520C3FB1C5}" type="presOf" srcId="{52FADF03-32E3-4A91-9F41-957F5A4DDB72}" destId="{9EB269F5-EF3E-4B32-A4E5-D41C1A8DFDD2}" srcOrd="0" destOrd="0" presId="urn:microsoft.com/office/officeart/2005/8/layout/orgChart1"/>
    <dgm:cxn modelId="{BF2ACED8-5177-4322-B6EA-CDB4002DBCAC}" type="presOf" srcId="{8FA947DF-344F-4142-AC74-2A2591371757}" destId="{292ED416-C863-4BF0-BC25-AC4C26F99560}" srcOrd="1" destOrd="0" presId="urn:microsoft.com/office/officeart/2005/8/layout/orgChart1"/>
    <dgm:cxn modelId="{4E36F8DA-38DA-4BB7-A9F0-7C5F6CC9E153}" type="presOf" srcId="{52960CBF-4A1D-483E-A620-D8C651B1D5F6}" destId="{63082440-C1E4-49B7-8F9D-DFF9EF407C09}" srcOrd="1" destOrd="0" presId="urn:microsoft.com/office/officeart/2005/8/layout/orgChart1"/>
    <dgm:cxn modelId="{2D63F3DE-24EA-49DC-9A7C-33FBC8809027}" srcId="{86C43D44-D508-441A-94CC-77A92FE49BE2}" destId="{00CFB42B-B665-404E-8569-D07EAB0740B8}" srcOrd="0" destOrd="0" parTransId="{BABA309D-110B-4208-8A57-091B39F7F46E}" sibTransId="{5CA05EEB-2340-4B3A-A2BA-09BB4096764E}"/>
    <dgm:cxn modelId="{AB1DFEDE-D071-441D-9B95-7F82C24121F2}" type="presOf" srcId="{93F79FF6-C6F9-4B46-BD84-AB406460CC92}" destId="{9F42754A-938D-446C-BFE0-103E1244AED2}" srcOrd="0" destOrd="0" presId="urn:microsoft.com/office/officeart/2005/8/layout/orgChart1"/>
    <dgm:cxn modelId="{513864E3-5B1F-4B4D-B66C-694175E650D2}" type="presOf" srcId="{4A687FB2-3A04-43A8-88C9-4D35F9238C1E}" destId="{4ED600C5-0EC0-4B9A-942F-25492F9BC31B}" srcOrd="0" destOrd="0" presId="urn:microsoft.com/office/officeart/2005/8/layout/orgChart1"/>
    <dgm:cxn modelId="{72E94DE3-9969-47EA-940E-A377CA70A669}" type="presOf" srcId="{38091601-2A7D-4DA1-8E9E-84A0C2C5BE76}" destId="{6E2DEADB-3252-4C82-A4CD-69AC07BD8320}" srcOrd="1" destOrd="0" presId="urn:microsoft.com/office/officeart/2005/8/layout/orgChart1"/>
    <dgm:cxn modelId="{35C88CE3-6968-4E79-B489-B88FD5E02A5D}" type="presOf" srcId="{E7F8EB0E-721A-4074-B35D-A7B00E804A90}" destId="{6AC51BFA-A5AE-49D8-A063-DB76FF0A844C}" srcOrd="0" destOrd="0" presId="urn:microsoft.com/office/officeart/2005/8/layout/orgChart1"/>
    <dgm:cxn modelId="{1185C7E3-2F93-495B-80D4-10889915E0E7}" type="presOf" srcId="{A245978C-5F86-4771-9C27-7EECEE08B76F}" destId="{614E5A11-A1B2-4378-8574-F701ACB97052}" srcOrd="1" destOrd="0" presId="urn:microsoft.com/office/officeart/2005/8/layout/orgChart1"/>
    <dgm:cxn modelId="{8FE1D3EC-38A2-49B7-920D-DB52065C97A4}" type="presOf" srcId="{86C43D44-D508-441A-94CC-77A92FE49BE2}" destId="{E48DE58F-3359-4371-9762-753F4ACA75A3}" srcOrd="1" destOrd="0" presId="urn:microsoft.com/office/officeart/2005/8/layout/orgChart1"/>
    <dgm:cxn modelId="{64D08DF0-E4EB-4198-88CB-7BF8A3C050B7}" srcId="{A245978C-5F86-4771-9C27-7EECEE08B76F}" destId="{2A82C16D-5ECA-40C2-9B16-EDBFA6752D24}" srcOrd="2" destOrd="0" parTransId="{E7F8EB0E-721A-4074-B35D-A7B00E804A90}" sibTransId="{11EE55BA-C3B3-46E4-BAFE-BC26F8B85812}"/>
    <dgm:cxn modelId="{0A368CF1-A1C5-4745-8990-18FC4528C85B}" srcId="{391279F9-C9FF-4EA2-A445-4D5FFF5FC610}" destId="{A245978C-5F86-4771-9C27-7EECEE08B76F}" srcOrd="0" destOrd="0" parTransId="{2D6826DB-44C5-4056-944A-42CA48266C75}" sibTransId="{BA5B678A-EBFA-4E7D-8B1D-2FEC544E9981}"/>
    <dgm:cxn modelId="{E63131F6-0E6D-415B-A5CA-7C7670BA7DDC}" srcId="{A245978C-5F86-4771-9C27-7EECEE08B76F}" destId="{394EBE3E-8FB7-4229-A668-8A0C3A2F9836}" srcOrd="1" destOrd="0" parTransId="{290FBBCC-C452-484B-8B2F-37A07DF88DEC}" sibTransId="{13F31D13-179C-49FC-9317-5E8E4A2695E3}"/>
    <dgm:cxn modelId="{1B0382FC-EFFD-447B-AC68-BC8B9CCCB0D4}" srcId="{394EBE3E-8FB7-4229-A668-8A0C3A2F9836}" destId="{86C43D44-D508-441A-94CC-77A92FE49BE2}" srcOrd="1" destOrd="0" parTransId="{760D9477-E1FD-45C5-BB80-6C7946F2AEC0}" sibTransId="{87A5424A-2C98-41CC-8677-22209B2AB884}"/>
    <dgm:cxn modelId="{086A9835-7489-4FAC-9E4F-F270BDFC4C18}" type="presParOf" srcId="{13D6CD79-D4C7-45CD-93B8-D63487A5D63B}" destId="{8ABC13C3-1594-493D-9AAE-A64C0028264A}" srcOrd="0" destOrd="0" presId="urn:microsoft.com/office/officeart/2005/8/layout/orgChart1"/>
    <dgm:cxn modelId="{AA8B432D-0610-4C17-AD19-56E9BCD900CD}" type="presParOf" srcId="{8ABC13C3-1594-493D-9AAE-A64C0028264A}" destId="{3BB88A59-4ECE-4D0A-83EA-691DB1D1B0E1}" srcOrd="0" destOrd="0" presId="urn:microsoft.com/office/officeart/2005/8/layout/orgChart1"/>
    <dgm:cxn modelId="{950AE9B0-0292-4747-AB90-97C8D028AA05}" type="presParOf" srcId="{3BB88A59-4ECE-4D0A-83EA-691DB1D1B0E1}" destId="{82194AF8-8D3E-45FF-9900-BE13CBE9527D}" srcOrd="0" destOrd="0" presId="urn:microsoft.com/office/officeart/2005/8/layout/orgChart1"/>
    <dgm:cxn modelId="{A2EEA0FD-AA79-4121-912E-6F490B0F258F}" type="presParOf" srcId="{3BB88A59-4ECE-4D0A-83EA-691DB1D1B0E1}" destId="{614E5A11-A1B2-4378-8574-F701ACB97052}" srcOrd="1" destOrd="0" presId="urn:microsoft.com/office/officeart/2005/8/layout/orgChart1"/>
    <dgm:cxn modelId="{9184078A-96A3-439F-95E4-01BE6AB662CE}" type="presParOf" srcId="{8ABC13C3-1594-493D-9AAE-A64C0028264A}" destId="{5C074FDA-CF6F-432A-87F6-387214C4215E}" srcOrd="1" destOrd="0" presId="urn:microsoft.com/office/officeart/2005/8/layout/orgChart1"/>
    <dgm:cxn modelId="{62FB924B-D596-404D-9683-9EFF006BD96B}" type="presParOf" srcId="{5C074FDA-CF6F-432A-87F6-387214C4215E}" destId="{179DC5F3-F629-4DBE-98B1-C95D52CB1212}" srcOrd="0" destOrd="0" presId="urn:microsoft.com/office/officeart/2005/8/layout/orgChart1"/>
    <dgm:cxn modelId="{EC2E04C4-981D-4C77-8017-9E9049512B8C}" type="presParOf" srcId="{5C074FDA-CF6F-432A-87F6-387214C4215E}" destId="{FCEAED7E-A851-4B86-A388-42C1705AFF1F}" srcOrd="1" destOrd="0" presId="urn:microsoft.com/office/officeart/2005/8/layout/orgChart1"/>
    <dgm:cxn modelId="{488DB1AF-97E6-4600-9C30-04AD7974876C}" type="presParOf" srcId="{FCEAED7E-A851-4B86-A388-42C1705AFF1F}" destId="{F5BD4444-7D61-43E7-BF2D-D49A9CC67EA7}" srcOrd="0" destOrd="0" presId="urn:microsoft.com/office/officeart/2005/8/layout/orgChart1"/>
    <dgm:cxn modelId="{1D51BA80-0B65-4CFF-BB44-3698B809E1C2}" type="presParOf" srcId="{F5BD4444-7D61-43E7-BF2D-D49A9CC67EA7}" destId="{3FC781D1-69C6-4B72-B4C8-C0FC8D9A1EC1}" srcOrd="0" destOrd="0" presId="urn:microsoft.com/office/officeart/2005/8/layout/orgChart1"/>
    <dgm:cxn modelId="{874314C1-F355-414F-98CD-EBEF72CD65FF}" type="presParOf" srcId="{F5BD4444-7D61-43E7-BF2D-D49A9CC67EA7}" destId="{78411C29-607A-4FE7-B822-D906DD799703}" srcOrd="1" destOrd="0" presId="urn:microsoft.com/office/officeart/2005/8/layout/orgChart1"/>
    <dgm:cxn modelId="{BD29B8E2-CC3B-4AA3-B3FE-DB5BB0E7778A}" type="presParOf" srcId="{FCEAED7E-A851-4B86-A388-42C1705AFF1F}" destId="{FEDEC61D-714F-47AB-A780-77FBB078D426}" srcOrd="1" destOrd="0" presId="urn:microsoft.com/office/officeart/2005/8/layout/orgChart1"/>
    <dgm:cxn modelId="{7DC3EFE6-785B-4C71-8641-3D112A2E7D31}" type="presParOf" srcId="{FEDEC61D-714F-47AB-A780-77FBB078D426}" destId="{CF97D5B9-5EA9-4006-8689-4B827A05B4B4}" srcOrd="0" destOrd="0" presId="urn:microsoft.com/office/officeart/2005/8/layout/orgChart1"/>
    <dgm:cxn modelId="{1A9BCD5E-88F3-4FCD-88B8-BB8767AB5BBC}" type="presParOf" srcId="{FEDEC61D-714F-47AB-A780-77FBB078D426}" destId="{E0D36569-FA63-487F-885D-CB9C5D816481}" srcOrd="1" destOrd="0" presId="urn:microsoft.com/office/officeart/2005/8/layout/orgChart1"/>
    <dgm:cxn modelId="{DBCF5F78-222E-412E-A88C-D1AE970251DB}" type="presParOf" srcId="{E0D36569-FA63-487F-885D-CB9C5D816481}" destId="{E84225C6-AEFA-4937-B510-08CFCB70EA45}" srcOrd="0" destOrd="0" presId="urn:microsoft.com/office/officeart/2005/8/layout/orgChart1"/>
    <dgm:cxn modelId="{86A06059-3B4B-4A8C-9E7B-C456608569C8}" type="presParOf" srcId="{E84225C6-AEFA-4937-B510-08CFCB70EA45}" destId="{4B225BAC-FB9A-46E4-B110-C860C105D13F}" srcOrd="0" destOrd="0" presId="urn:microsoft.com/office/officeart/2005/8/layout/orgChart1"/>
    <dgm:cxn modelId="{474EC60C-BE5B-47EC-8D7A-C30EB8472A7F}" type="presParOf" srcId="{E84225C6-AEFA-4937-B510-08CFCB70EA45}" destId="{4EAC2622-AB23-42A7-A638-8C7B3D225C88}" srcOrd="1" destOrd="0" presId="urn:microsoft.com/office/officeart/2005/8/layout/orgChart1"/>
    <dgm:cxn modelId="{143E5529-1F7D-4669-A412-A622404BD302}" type="presParOf" srcId="{E0D36569-FA63-487F-885D-CB9C5D816481}" destId="{705F318B-8AC7-44D9-8F3B-C04BE1DD14C6}" srcOrd="1" destOrd="0" presId="urn:microsoft.com/office/officeart/2005/8/layout/orgChart1"/>
    <dgm:cxn modelId="{7AEDA28E-1F6E-43F5-A9D9-ED8F2CBD3CCE}" type="presParOf" srcId="{E0D36569-FA63-487F-885D-CB9C5D816481}" destId="{94C190C3-E4D7-49FE-A7BD-458A3F448C1F}" srcOrd="2" destOrd="0" presId="urn:microsoft.com/office/officeart/2005/8/layout/orgChart1"/>
    <dgm:cxn modelId="{68441E6E-CBCE-4CF7-B538-50B3029B8F56}" type="presParOf" srcId="{FEDEC61D-714F-47AB-A780-77FBB078D426}" destId="{286718C1-CA5A-4F63-B1D3-AB81A600E7C3}" srcOrd="2" destOrd="0" presId="urn:microsoft.com/office/officeart/2005/8/layout/orgChart1"/>
    <dgm:cxn modelId="{3578001C-9C72-4870-83D6-D1C5D8A48B4E}" type="presParOf" srcId="{FEDEC61D-714F-47AB-A780-77FBB078D426}" destId="{EAF9096E-C9FE-442B-BB23-3EFFD05DC81A}" srcOrd="3" destOrd="0" presId="urn:microsoft.com/office/officeart/2005/8/layout/orgChart1"/>
    <dgm:cxn modelId="{6E168EDD-47EA-4852-A112-73588082E137}" type="presParOf" srcId="{EAF9096E-C9FE-442B-BB23-3EFFD05DC81A}" destId="{B022B0EA-4DA7-4951-9D0E-2618EF7BF70B}" srcOrd="0" destOrd="0" presId="urn:microsoft.com/office/officeart/2005/8/layout/orgChart1"/>
    <dgm:cxn modelId="{D647ADD1-BB39-4D27-BDE1-37CC83BE0594}" type="presParOf" srcId="{B022B0EA-4DA7-4951-9D0E-2618EF7BF70B}" destId="{A3F98481-4F94-449F-A017-3969B226D199}" srcOrd="0" destOrd="0" presId="urn:microsoft.com/office/officeart/2005/8/layout/orgChart1"/>
    <dgm:cxn modelId="{28D0EA1C-34F5-44F7-AA63-6C926DA0302F}" type="presParOf" srcId="{B022B0EA-4DA7-4951-9D0E-2618EF7BF70B}" destId="{6E2DEADB-3252-4C82-A4CD-69AC07BD8320}" srcOrd="1" destOrd="0" presId="urn:microsoft.com/office/officeart/2005/8/layout/orgChart1"/>
    <dgm:cxn modelId="{699EB363-E8FE-476E-B0EF-EDB31BAAFF8A}" type="presParOf" srcId="{EAF9096E-C9FE-442B-BB23-3EFFD05DC81A}" destId="{8D8F964A-4D10-40E7-BD9D-37026C1C4F58}" srcOrd="1" destOrd="0" presId="urn:microsoft.com/office/officeart/2005/8/layout/orgChart1"/>
    <dgm:cxn modelId="{95BCBDB3-4FFB-4BEF-8EDC-B50044B42062}" type="presParOf" srcId="{EAF9096E-C9FE-442B-BB23-3EFFD05DC81A}" destId="{C7899835-715A-4BB5-BCBA-0804140B855E}" srcOrd="2" destOrd="0" presId="urn:microsoft.com/office/officeart/2005/8/layout/orgChart1"/>
    <dgm:cxn modelId="{81269646-2B45-4B14-A29F-592622BD7487}" type="presParOf" srcId="{FCEAED7E-A851-4B86-A388-42C1705AFF1F}" destId="{C9E87B8A-BE61-4051-9111-7D5B564A8B9F}" srcOrd="2" destOrd="0" presId="urn:microsoft.com/office/officeart/2005/8/layout/orgChart1"/>
    <dgm:cxn modelId="{7B77BBAF-1BE7-43D1-8D3D-5ED1C5F8EA1A}" type="presParOf" srcId="{5C074FDA-CF6F-432A-87F6-387214C4215E}" destId="{EB0801C7-EE48-44EB-B86C-3FBEC8BB7F86}" srcOrd="2" destOrd="0" presId="urn:microsoft.com/office/officeart/2005/8/layout/orgChart1"/>
    <dgm:cxn modelId="{C63CB882-CC16-4565-A2EA-99AADDAB56E8}" type="presParOf" srcId="{5C074FDA-CF6F-432A-87F6-387214C4215E}" destId="{C704AE4A-B02E-4EA8-8CDC-C9C0C0B7A549}" srcOrd="3" destOrd="0" presId="urn:microsoft.com/office/officeart/2005/8/layout/orgChart1"/>
    <dgm:cxn modelId="{C999F4D6-A8C2-44C7-8AD5-41750C8D5D0A}" type="presParOf" srcId="{C704AE4A-B02E-4EA8-8CDC-C9C0C0B7A549}" destId="{32F56114-72DC-4339-B159-4AC20A727006}" srcOrd="0" destOrd="0" presId="urn:microsoft.com/office/officeart/2005/8/layout/orgChart1"/>
    <dgm:cxn modelId="{89665C72-9A9C-404A-B046-E2581FEA8089}" type="presParOf" srcId="{32F56114-72DC-4339-B159-4AC20A727006}" destId="{97E1852E-9E59-4A8E-BEAE-A1D98C766380}" srcOrd="0" destOrd="0" presId="urn:microsoft.com/office/officeart/2005/8/layout/orgChart1"/>
    <dgm:cxn modelId="{892C02A8-3313-4F31-94E2-7FA8B6ED8B8B}" type="presParOf" srcId="{32F56114-72DC-4339-B159-4AC20A727006}" destId="{D389B213-FE1E-4A2F-9EB8-3C413675B171}" srcOrd="1" destOrd="0" presId="urn:microsoft.com/office/officeart/2005/8/layout/orgChart1"/>
    <dgm:cxn modelId="{46E6B04D-A1CD-46EF-BE88-36C5FAAE5128}" type="presParOf" srcId="{C704AE4A-B02E-4EA8-8CDC-C9C0C0B7A549}" destId="{5DF24CAB-BD47-49D0-8B1D-329171DCCCEC}" srcOrd="1" destOrd="0" presId="urn:microsoft.com/office/officeart/2005/8/layout/orgChart1"/>
    <dgm:cxn modelId="{330CCCE0-800B-4801-B964-EB2AB47BC462}" type="presParOf" srcId="{5DF24CAB-BD47-49D0-8B1D-329171DCCCEC}" destId="{7204E0B0-F982-4A54-95BF-D76D22CFA39B}" srcOrd="0" destOrd="0" presId="urn:microsoft.com/office/officeart/2005/8/layout/orgChart1"/>
    <dgm:cxn modelId="{E92809E9-2B65-43AF-831F-516B1B64B1B3}" type="presParOf" srcId="{5DF24CAB-BD47-49D0-8B1D-329171DCCCEC}" destId="{262E454C-98B7-49ED-951B-109219D1B934}" srcOrd="1" destOrd="0" presId="urn:microsoft.com/office/officeart/2005/8/layout/orgChart1"/>
    <dgm:cxn modelId="{CF4961D7-614C-48D4-8A91-1744AD6D37F1}" type="presParOf" srcId="{262E454C-98B7-49ED-951B-109219D1B934}" destId="{96356442-A8C1-4072-B14C-05F6473315E1}" srcOrd="0" destOrd="0" presId="urn:microsoft.com/office/officeart/2005/8/layout/orgChart1"/>
    <dgm:cxn modelId="{BB87EC7B-8301-4C61-A00A-9A6F15D8CAA5}" type="presParOf" srcId="{96356442-A8C1-4072-B14C-05F6473315E1}" destId="{4A8E1051-4739-4F5E-A95E-D51CC6636D1C}" srcOrd="0" destOrd="0" presId="urn:microsoft.com/office/officeart/2005/8/layout/orgChart1"/>
    <dgm:cxn modelId="{F7537C6E-8640-49BE-9D73-AE80D17A67F3}" type="presParOf" srcId="{96356442-A8C1-4072-B14C-05F6473315E1}" destId="{6336BAE0-BEB8-4CD4-A4C0-68737C2519F0}" srcOrd="1" destOrd="0" presId="urn:microsoft.com/office/officeart/2005/8/layout/orgChart1"/>
    <dgm:cxn modelId="{EA55A48A-8198-474E-8DF4-3177C9B6B3D7}" type="presParOf" srcId="{262E454C-98B7-49ED-951B-109219D1B934}" destId="{F740FE23-50C4-4395-82C7-93A4F24BA1D0}" srcOrd="1" destOrd="0" presId="urn:microsoft.com/office/officeart/2005/8/layout/orgChart1"/>
    <dgm:cxn modelId="{06CDA27A-AB5F-4940-AC67-9C8A28FF429E}" type="presParOf" srcId="{F740FE23-50C4-4395-82C7-93A4F24BA1D0}" destId="{9EB269F5-EF3E-4B32-A4E5-D41C1A8DFDD2}" srcOrd="0" destOrd="0" presId="urn:microsoft.com/office/officeart/2005/8/layout/orgChart1"/>
    <dgm:cxn modelId="{695C2E0D-8C06-4E5E-B178-04534EACB3B0}" type="presParOf" srcId="{F740FE23-50C4-4395-82C7-93A4F24BA1D0}" destId="{3B652085-F2AB-4E95-90E6-3003468E0099}" srcOrd="1" destOrd="0" presId="urn:microsoft.com/office/officeart/2005/8/layout/orgChart1"/>
    <dgm:cxn modelId="{A26E3645-B36E-47FC-99C1-26EC2A0AD7BC}" type="presParOf" srcId="{3B652085-F2AB-4E95-90E6-3003468E0099}" destId="{242363D4-0536-4F04-B0CA-80251EF2FDD5}" srcOrd="0" destOrd="0" presId="urn:microsoft.com/office/officeart/2005/8/layout/orgChart1"/>
    <dgm:cxn modelId="{3AA3E0B8-E83D-4009-98F6-D4EE2F1DF02C}" type="presParOf" srcId="{242363D4-0536-4F04-B0CA-80251EF2FDD5}" destId="{B4C66A8E-C18B-405A-8D57-718A223EA313}" srcOrd="0" destOrd="0" presId="urn:microsoft.com/office/officeart/2005/8/layout/orgChart1"/>
    <dgm:cxn modelId="{6CEB9C36-2DC9-4938-961C-80D3A9B67926}" type="presParOf" srcId="{242363D4-0536-4F04-B0CA-80251EF2FDD5}" destId="{E67D9731-5B8D-4A49-9098-7D495876F3FE}" srcOrd="1" destOrd="0" presId="urn:microsoft.com/office/officeart/2005/8/layout/orgChart1"/>
    <dgm:cxn modelId="{4137282B-DCAF-4946-82F0-5E2561C6B1C9}" type="presParOf" srcId="{3B652085-F2AB-4E95-90E6-3003468E0099}" destId="{87B3AE23-67A5-4FA4-A664-178F67658E79}" srcOrd="1" destOrd="0" presId="urn:microsoft.com/office/officeart/2005/8/layout/orgChart1"/>
    <dgm:cxn modelId="{E0448011-E9A6-45E5-9BB5-095BAE829D63}" type="presParOf" srcId="{3B652085-F2AB-4E95-90E6-3003468E0099}" destId="{71D78003-F387-49A6-AB85-9E024AB0ADCC}" srcOrd="2" destOrd="0" presId="urn:microsoft.com/office/officeart/2005/8/layout/orgChart1"/>
    <dgm:cxn modelId="{39D477CD-7E6D-4AA7-9BA7-EBFF125659AF}" type="presParOf" srcId="{F740FE23-50C4-4395-82C7-93A4F24BA1D0}" destId="{DEE2A281-5B16-484E-9944-D67F524770C4}" srcOrd="2" destOrd="0" presId="urn:microsoft.com/office/officeart/2005/8/layout/orgChart1"/>
    <dgm:cxn modelId="{0FD06989-E411-4AB4-A680-7CD7B086BCB6}" type="presParOf" srcId="{F740FE23-50C4-4395-82C7-93A4F24BA1D0}" destId="{D98B6146-30A7-4078-8C2C-8D875536101B}" srcOrd="3" destOrd="0" presId="urn:microsoft.com/office/officeart/2005/8/layout/orgChart1"/>
    <dgm:cxn modelId="{CC0DB409-7357-4727-8F79-82D552B4FBCA}" type="presParOf" srcId="{D98B6146-30A7-4078-8C2C-8D875536101B}" destId="{D45425F3-A40E-4ABE-9F93-46BBD178A6DC}" srcOrd="0" destOrd="0" presId="urn:microsoft.com/office/officeart/2005/8/layout/orgChart1"/>
    <dgm:cxn modelId="{14A5A58F-3365-46FB-A4B2-2267A5A6AC27}" type="presParOf" srcId="{D45425F3-A40E-4ABE-9F93-46BBD178A6DC}" destId="{733E97AD-5364-455A-9495-CE738138D56E}" srcOrd="0" destOrd="0" presId="urn:microsoft.com/office/officeart/2005/8/layout/orgChart1"/>
    <dgm:cxn modelId="{D56AC417-A8D3-493A-86C6-9BECC88C3BC7}" type="presParOf" srcId="{D45425F3-A40E-4ABE-9F93-46BBD178A6DC}" destId="{23ABB4A1-6E02-4BB2-8342-40406C42D6FF}" srcOrd="1" destOrd="0" presId="urn:microsoft.com/office/officeart/2005/8/layout/orgChart1"/>
    <dgm:cxn modelId="{A05B04BD-58CF-4B5B-A263-A6091B3D7664}" type="presParOf" srcId="{D98B6146-30A7-4078-8C2C-8D875536101B}" destId="{16D75908-DAFB-42F3-85C4-5F7C69AED697}" srcOrd="1" destOrd="0" presId="urn:microsoft.com/office/officeart/2005/8/layout/orgChart1"/>
    <dgm:cxn modelId="{4FA30228-5C2B-4B82-9DF9-3F19C058727E}" type="presParOf" srcId="{D98B6146-30A7-4078-8C2C-8D875536101B}" destId="{B0D010DF-6195-4C96-BCF0-AF9B27D6857B}" srcOrd="2" destOrd="0" presId="urn:microsoft.com/office/officeart/2005/8/layout/orgChart1"/>
    <dgm:cxn modelId="{E2450768-3AE6-4680-BB87-7E24FB960093}" type="presParOf" srcId="{F740FE23-50C4-4395-82C7-93A4F24BA1D0}" destId="{3590109C-33A3-4879-8CAF-77247D5C461D}" srcOrd="4" destOrd="0" presId="urn:microsoft.com/office/officeart/2005/8/layout/orgChart1"/>
    <dgm:cxn modelId="{5DAEFD01-9A70-4CB6-B7BC-7C179DB6C5F4}" type="presParOf" srcId="{F740FE23-50C4-4395-82C7-93A4F24BA1D0}" destId="{E5C556B9-FCD2-4962-86C8-CD6E92F7C4DB}" srcOrd="5" destOrd="0" presId="urn:microsoft.com/office/officeart/2005/8/layout/orgChart1"/>
    <dgm:cxn modelId="{BDCCCB93-83C2-409C-9E53-E8AA425AAB38}" type="presParOf" srcId="{E5C556B9-FCD2-4962-86C8-CD6E92F7C4DB}" destId="{A9E1AD8D-E616-43C5-A21C-4ABE9C38566D}" srcOrd="0" destOrd="0" presId="urn:microsoft.com/office/officeart/2005/8/layout/orgChart1"/>
    <dgm:cxn modelId="{1A593B74-9875-465D-AB88-C6DA40303B9B}" type="presParOf" srcId="{A9E1AD8D-E616-43C5-A21C-4ABE9C38566D}" destId="{94C8B339-5A78-418D-B3F4-0E06B5877F15}" srcOrd="0" destOrd="0" presId="urn:microsoft.com/office/officeart/2005/8/layout/orgChart1"/>
    <dgm:cxn modelId="{C1FADBBE-0A39-47B5-98D2-DF1DF8A5DDA9}" type="presParOf" srcId="{A9E1AD8D-E616-43C5-A21C-4ABE9C38566D}" destId="{FA1FEF29-6796-4428-9AF5-0077633D71A7}" srcOrd="1" destOrd="0" presId="urn:microsoft.com/office/officeart/2005/8/layout/orgChart1"/>
    <dgm:cxn modelId="{59D0DE72-754A-4F99-8946-104B6401AA40}" type="presParOf" srcId="{E5C556B9-FCD2-4962-86C8-CD6E92F7C4DB}" destId="{CFD2BE1A-23DF-4A48-89E2-F290F3B83393}" srcOrd="1" destOrd="0" presId="urn:microsoft.com/office/officeart/2005/8/layout/orgChart1"/>
    <dgm:cxn modelId="{D2874E70-C5CC-4325-B8CC-735FCFC9E160}" type="presParOf" srcId="{E5C556B9-FCD2-4962-86C8-CD6E92F7C4DB}" destId="{604D8D8A-B46C-43E2-B993-F1FFC6305D5E}" srcOrd="2" destOrd="0" presId="urn:microsoft.com/office/officeart/2005/8/layout/orgChart1"/>
    <dgm:cxn modelId="{AB175538-9246-478F-A673-7DD46B9C5764}" type="presParOf" srcId="{F740FE23-50C4-4395-82C7-93A4F24BA1D0}" destId="{B3C28105-0DD9-4041-B4AD-DC12D40EA92A}" srcOrd="6" destOrd="0" presId="urn:microsoft.com/office/officeart/2005/8/layout/orgChart1"/>
    <dgm:cxn modelId="{39CDA677-AADA-4221-A78A-09AB9B18360B}" type="presParOf" srcId="{F740FE23-50C4-4395-82C7-93A4F24BA1D0}" destId="{80C8EC10-118B-4CEF-BB69-97666D489A6A}" srcOrd="7" destOrd="0" presId="urn:microsoft.com/office/officeart/2005/8/layout/orgChart1"/>
    <dgm:cxn modelId="{B68C22B4-19AC-4BC0-9053-5ACCE3BE0BB1}" type="presParOf" srcId="{80C8EC10-118B-4CEF-BB69-97666D489A6A}" destId="{961B7187-13A3-4810-9744-8F70C34BFFA7}" srcOrd="0" destOrd="0" presId="urn:microsoft.com/office/officeart/2005/8/layout/orgChart1"/>
    <dgm:cxn modelId="{222215DA-5377-441F-A564-54E4293645BE}" type="presParOf" srcId="{961B7187-13A3-4810-9744-8F70C34BFFA7}" destId="{B5A2CF85-8F2B-41E1-87F1-75C586AD3580}" srcOrd="0" destOrd="0" presId="urn:microsoft.com/office/officeart/2005/8/layout/orgChart1"/>
    <dgm:cxn modelId="{37676B01-3778-42BF-9644-763182221CBB}" type="presParOf" srcId="{961B7187-13A3-4810-9744-8F70C34BFFA7}" destId="{292ED416-C863-4BF0-BC25-AC4C26F99560}" srcOrd="1" destOrd="0" presId="urn:microsoft.com/office/officeart/2005/8/layout/orgChart1"/>
    <dgm:cxn modelId="{E3AC8894-7512-4049-AE17-41068B2A766E}" type="presParOf" srcId="{80C8EC10-118B-4CEF-BB69-97666D489A6A}" destId="{99136531-F0D1-452B-9873-A8599BF604F2}" srcOrd="1" destOrd="0" presId="urn:microsoft.com/office/officeart/2005/8/layout/orgChart1"/>
    <dgm:cxn modelId="{8B4BD52C-5662-4B5E-97D4-F5A66648A99F}" type="presParOf" srcId="{80C8EC10-118B-4CEF-BB69-97666D489A6A}" destId="{D8732528-834A-42E2-A600-D2EF67747CEB}" srcOrd="2" destOrd="0" presId="urn:microsoft.com/office/officeart/2005/8/layout/orgChart1"/>
    <dgm:cxn modelId="{D02D6419-6B8A-4F94-B4D7-D53660379A0D}" type="presParOf" srcId="{262E454C-98B7-49ED-951B-109219D1B934}" destId="{CAF224FC-C503-41DE-A7D8-377BB90593B5}" srcOrd="2" destOrd="0" presId="urn:microsoft.com/office/officeart/2005/8/layout/orgChart1"/>
    <dgm:cxn modelId="{C418846D-1AB4-4290-B27E-0D793A57926B}" type="presParOf" srcId="{5DF24CAB-BD47-49D0-8B1D-329171DCCCEC}" destId="{6DC89830-E41A-4D92-9E16-2EA2386937BD}" srcOrd="2" destOrd="0" presId="urn:microsoft.com/office/officeart/2005/8/layout/orgChart1"/>
    <dgm:cxn modelId="{04D44F69-992F-48A4-9247-0B5D30D65428}" type="presParOf" srcId="{5DF24CAB-BD47-49D0-8B1D-329171DCCCEC}" destId="{EC241A25-5C63-45D1-B70E-6B313000B92C}" srcOrd="3" destOrd="0" presId="urn:microsoft.com/office/officeart/2005/8/layout/orgChart1"/>
    <dgm:cxn modelId="{F82255A5-98E6-4B19-ACE6-3304013130E2}" type="presParOf" srcId="{EC241A25-5C63-45D1-B70E-6B313000B92C}" destId="{19712246-42D7-445F-AB4E-B253114BC917}" srcOrd="0" destOrd="0" presId="urn:microsoft.com/office/officeart/2005/8/layout/orgChart1"/>
    <dgm:cxn modelId="{09475392-B7B3-4963-9DF0-BE71CC23F9A6}" type="presParOf" srcId="{19712246-42D7-445F-AB4E-B253114BC917}" destId="{DE8D53A2-07DD-4C83-B1BF-5D2557C6BF94}" srcOrd="0" destOrd="0" presId="urn:microsoft.com/office/officeart/2005/8/layout/orgChart1"/>
    <dgm:cxn modelId="{44CBD9CC-CE4A-4C5F-9523-CFDF784A04B6}" type="presParOf" srcId="{19712246-42D7-445F-AB4E-B253114BC917}" destId="{E48DE58F-3359-4371-9762-753F4ACA75A3}" srcOrd="1" destOrd="0" presId="urn:microsoft.com/office/officeart/2005/8/layout/orgChart1"/>
    <dgm:cxn modelId="{AEBE2C7C-5DDE-4BF2-A216-CE3CCB13A971}" type="presParOf" srcId="{EC241A25-5C63-45D1-B70E-6B313000B92C}" destId="{56C6E023-9F29-4D2A-A32D-2664990658FF}" srcOrd="1" destOrd="0" presId="urn:microsoft.com/office/officeart/2005/8/layout/orgChart1"/>
    <dgm:cxn modelId="{B0C65611-63A2-4913-86FC-23D6156F8BA7}" type="presParOf" srcId="{56C6E023-9F29-4D2A-A32D-2664990658FF}" destId="{D415D2E3-B948-4520-871E-38D9968C1343}" srcOrd="0" destOrd="0" presId="urn:microsoft.com/office/officeart/2005/8/layout/orgChart1"/>
    <dgm:cxn modelId="{F5B8B6F0-D306-45E0-8B0F-68C481A16B35}" type="presParOf" srcId="{56C6E023-9F29-4D2A-A32D-2664990658FF}" destId="{04BE7A0F-0E60-415B-8670-C9F7AFA99383}" srcOrd="1" destOrd="0" presId="urn:microsoft.com/office/officeart/2005/8/layout/orgChart1"/>
    <dgm:cxn modelId="{4F295627-0066-4383-B4A6-4349F85AA1A7}" type="presParOf" srcId="{04BE7A0F-0E60-415B-8670-C9F7AFA99383}" destId="{12079AC7-9DFC-4A8F-9237-260438B95AA2}" srcOrd="0" destOrd="0" presId="urn:microsoft.com/office/officeart/2005/8/layout/orgChart1"/>
    <dgm:cxn modelId="{890C67BF-E1F9-49CA-B68A-30929C1AC587}" type="presParOf" srcId="{12079AC7-9DFC-4A8F-9237-260438B95AA2}" destId="{A4A29D8D-8C20-4569-9D7A-7B1807A08483}" srcOrd="0" destOrd="0" presId="urn:microsoft.com/office/officeart/2005/8/layout/orgChart1"/>
    <dgm:cxn modelId="{79B0B01B-EFBB-4DA8-A543-2412EB260BAE}" type="presParOf" srcId="{12079AC7-9DFC-4A8F-9237-260438B95AA2}" destId="{59DBDB50-BB55-4307-A012-1AA8D33ACDFC}" srcOrd="1" destOrd="0" presId="urn:microsoft.com/office/officeart/2005/8/layout/orgChart1"/>
    <dgm:cxn modelId="{03A31B10-704F-40BD-904C-5C4E5F39D0EF}" type="presParOf" srcId="{04BE7A0F-0E60-415B-8670-C9F7AFA99383}" destId="{2B671998-0D03-4017-A865-8DFFAE1D5F2E}" srcOrd="1" destOrd="0" presId="urn:microsoft.com/office/officeart/2005/8/layout/orgChart1"/>
    <dgm:cxn modelId="{A33B771E-DEFB-42AA-848E-48CB8B316E72}" type="presParOf" srcId="{04BE7A0F-0E60-415B-8670-C9F7AFA99383}" destId="{E9427404-73F5-4D98-A141-11CA80CBE6DD}" srcOrd="2" destOrd="0" presId="urn:microsoft.com/office/officeart/2005/8/layout/orgChart1"/>
    <dgm:cxn modelId="{63176A3E-30EC-4097-B1CF-4C1FAAA18206}" type="presParOf" srcId="{56C6E023-9F29-4D2A-A32D-2664990658FF}" destId="{12CE1436-B07B-44EC-8CE7-378D4611187E}" srcOrd="2" destOrd="0" presId="urn:microsoft.com/office/officeart/2005/8/layout/orgChart1"/>
    <dgm:cxn modelId="{16D02E0A-7420-4793-88DB-702384E0D56E}" type="presParOf" srcId="{56C6E023-9F29-4D2A-A32D-2664990658FF}" destId="{7D7BCCA4-22A5-42C7-A6F5-50F5C77FB103}" srcOrd="3" destOrd="0" presId="urn:microsoft.com/office/officeart/2005/8/layout/orgChart1"/>
    <dgm:cxn modelId="{E52101D3-7F26-4380-8129-35A6E8A83BE4}" type="presParOf" srcId="{7D7BCCA4-22A5-42C7-A6F5-50F5C77FB103}" destId="{48D3BD8F-17F7-42C3-813D-A3AF2FA270B5}" srcOrd="0" destOrd="0" presId="urn:microsoft.com/office/officeart/2005/8/layout/orgChart1"/>
    <dgm:cxn modelId="{6EECEE0F-14DC-46F0-86AE-034E6C500299}" type="presParOf" srcId="{48D3BD8F-17F7-42C3-813D-A3AF2FA270B5}" destId="{96FAC316-EBDF-4646-AAC9-596DB3C1AC2C}" srcOrd="0" destOrd="0" presId="urn:microsoft.com/office/officeart/2005/8/layout/orgChart1"/>
    <dgm:cxn modelId="{29DD4393-12B7-4B1F-BBD7-D64D3B035CCB}" type="presParOf" srcId="{48D3BD8F-17F7-42C3-813D-A3AF2FA270B5}" destId="{F7D64796-F0F2-47E8-BAA3-1DED43C76F0C}" srcOrd="1" destOrd="0" presId="urn:microsoft.com/office/officeart/2005/8/layout/orgChart1"/>
    <dgm:cxn modelId="{EA215403-C0B1-4CFF-B378-C634267F09AC}" type="presParOf" srcId="{7D7BCCA4-22A5-42C7-A6F5-50F5C77FB103}" destId="{82EA43AE-765A-4502-BDBC-CD3DDDE2F17B}" srcOrd="1" destOrd="0" presId="urn:microsoft.com/office/officeart/2005/8/layout/orgChart1"/>
    <dgm:cxn modelId="{1858386B-A542-4C17-8491-4DDF7F7B7A05}" type="presParOf" srcId="{7D7BCCA4-22A5-42C7-A6F5-50F5C77FB103}" destId="{49C07C22-08FE-4ABD-AAC5-86FD23785B28}" srcOrd="2" destOrd="0" presId="urn:microsoft.com/office/officeart/2005/8/layout/orgChart1"/>
    <dgm:cxn modelId="{6DD7E82C-D917-40BC-BFE4-8E068FA68C05}" type="presParOf" srcId="{56C6E023-9F29-4D2A-A32D-2664990658FF}" destId="{7B4B2C41-F271-4173-8DDD-A0CA9E82B3D2}" srcOrd="4" destOrd="0" presId="urn:microsoft.com/office/officeart/2005/8/layout/orgChart1"/>
    <dgm:cxn modelId="{1BBB0238-35E3-4E1B-A953-42ADEA80047D}" type="presParOf" srcId="{56C6E023-9F29-4D2A-A32D-2664990658FF}" destId="{CBA35FAB-27E6-448B-965C-E9C6926AF08D}" srcOrd="5" destOrd="0" presId="urn:microsoft.com/office/officeart/2005/8/layout/orgChart1"/>
    <dgm:cxn modelId="{F74C698C-50F3-40B0-A7D0-D780CC6978B6}" type="presParOf" srcId="{CBA35FAB-27E6-448B-965C-E9C6926AF08D}" destId="{D092A05F-6D80-4F1E-82E0-652BD7E4BFE5}" srcOrd="0" destOrd="0" presId="urn:microsoft.com/office/officeart/2005/8/layout/orgChart1"/>
    <dgm:cxn modelId="{8D3DCE5C-E532-4819-9E8F-2E0152656320}" type="presParOf" srcId="{D092A05F-6D80-4F1E-82E0-652BD7E4BFE5}" destId="{4ED600C5-0EC0-4B9A-942F-25492F9BC31B}" srcOrd="0" destOrd="0" presId="urn:microsoft.com/office/officeart/2005/8/layout/orgChart1"/>
    <dgm:cxn modelId="{12EA5188-B530-410E-B75F-E2BFAC80E607}" type="presParOf" srcId="{D092A05F-6D80-4F1E-82E0-652BD7E4BFE5}" destId="{077B634D-7ABC-436F-8DB8-74B9FAD6D35E}" srcOrd="1" destOrd="0" presId="urn:microsoft.com/office/officeart/2005/8/layout/orgChart1"/>
    <dgm:cxn modelId="{B6911371-18F0-40BF-A70E-3511A33DBBEF}" type="presParOf" srcId="{CBA35FAB-27E6-448B-965C-E9C6926AF08D}" destId="{D18429FB-89B1-4E7D-9A0F-4034AC2702B9}" srcOrd="1" destOrd="0" presId="urn:microsoft.com/office/officeart/2005/8/layout/orgChart1"/>
    <dgm:cxn modelId="{3C5F3773-2BBA-40B2-AC27-E03777D10206}" type="presParOf" srcId="{CBA35FAB-27E6-448B-965C-E9C6926AF08D}" destId="{633AF0F1-902F-4942-B777-E57F6D9FC718}" srcOrd="2" destOrd="0" presId="urn:microsoft.com/office/officeart/2005/8/layout/orgChart1"/>
    <dgm:cxn modelId="{728802D1-A0DA-426E-97F9-41AD21EFA2D7}" type="presParOf" srcId="{EC241A25-5C63-45D1-B70E-6B313000B92C}" destId="{04BFAD95-735D-4884-9D6F-28C25582A56E}" srcOrd="2" destOrd="0" presId="urn:microsoft.com/office/officeart/2005/8/layout/orgChart1"/>
    <dgm:cxn modelId="{43A91E01-ADC3-4167-A890-794E9553D27F}" type="presParOf" srcId="{C704AE4A-B02E-4EA8-8CDC-C9C0C0B7A549}" destId="{BBE22AC5-F0DD-4EFC-8625-7BA16228622B}" srcOrd="2" destOrd="0" presId="urn:microsoft.com/office/officeart/2005/8/layout/orgChart1"/>
    <dgm:cxn modelId="{EF15E1CC-D584-4D92-B1D9-9FE09EB8F8B5}" type="presParOf" srcId="{5C074FDA-CF6F-432A-87F6-387214C4215E}" destId="{6AC51BFA-A5AE-49D8-A063-DB76FF0A844C}" srcOrd="4" destOrd="0" presId="urn:microsoft.com/office/officeart/2005/8/layout/orgChart1"/>
    <dgm:cxn modelId="{F08745EE-A5EC-4DC7-94C4-06947501BB93}" type="presParOf" srcId="{5C074FDA-CF6F-432A-87F6-387214C4215E}" destId="{ECA35C86-F7B5-4DD1-AC02-C837980A3762}" srcOrd="5" destOrd="0" presId="urn:microsoft.com/office/officeart/2005/8/layout/orgChart1"/>
    <dgm:cxn modelId="{E24BEF82-64EB-4F92-B169-5CE2E35BAD9F}" type="presParOf" srcId="{ECA35C86-F7B5-4DD1-AC02-C837980A3762}" destId="{6645FF10-E5B9-4E91-A56D-4813E62E938D}" srcOrd="0" destOrd="0" presId="urn:microsoft.com/office/officeart/2005/8/layout/orgChart1"/>
    <dgm:cxn modelId="{4C8C2612-EA4A-4A0F-8E2D-53A31F55339C}" type="presParOf" srcId="{6645FF10-E5B9-4E91-A56D-4813E62E938D}" destId="{B9A65614-25AE-4FC5-92F0-D9EF3DD28099}" srcOrd="0" destOrd="0" presId="urn:microsoft.com/office/officeart/2005/8/layout/orgChart1"/>
    <dgm:cxn modelId="{3DA615AC-EF20-4161-A58F-DEBCBDA60579}" type="presParOf" srcId="{6645FF10-E5B9-4E91-A56D-4813E62E938D}" destId="{6D747ED3-17C4-4543-8891-053456514249}" srcOrd="1" destOrd="0" presId="urn:microsoft.com/office/officeart/2005/8/layout/orgChart1"/>
    <dgm:cxn modelId="{80C3CC29-A9E7-46D0-8642-29609729D104}" type="presParOf" srcId="{ECA35C86-F7B5-4DD1-AC02-C837980A3762}" destId="{9CF2AD9B-AED6-47A4-A00C-4C8256772A85}" srcOrd="1" destOrd="0" presId="urn:microsoft.com/office/officeart/2005/8/layout/orgChart1"/>
    <dgm:cxn modelId="{4012233A-98E8-426F-B08B-2DAF9155C962}" type="presParOf" srcId="{9CF2AD9B-AED6-47A4-A00C-4C8256772A85}" destId="{41209CD9-E0F7-45AD-9574-8700293E83BF}" srcOrd="0" destOrd="0" presId="urn:microsoft.com/office/officeart/2005/8/layout/orgChart1"/>
    <dgm:cxn modelId="{A276DC11-3020-4756-839C-10AD02DB79EB}" type="presParOf" srcId="{9CF2AD9B-AED6-47A4-A00C-4C8256772A85}" destId="{149057BE-3FEA-44A7-8E3A-B7E0AEF96601}" srcOrd="1" destOrd="0" presId="urn:microsoft.com/office/officeart/2005/8/layout/orgChart1"/>
    <dgm:cxn modelId="{7B83CE44-52F1-4370-A79C-C937C36E9669}" type="presParOf" srcId="{149057BE-3FEA-44A7-8E3A-B7E0AEF96601}" destId="{9EE199E0-534E-4BC7-BCEF-276C437B143F}" srcOrd="0" destOrd="0" presId="urn:microsoft.com/office/officeart/2005/8/layout/orgChart1"/>
    <dgm:cxn modelId="{94E96C01-2EE4-41DC-8412-5045E6ECCA36}" type="presParOf" srcId="{9EE199E0-534E-4BC7-BCEF-276C437B143F}" destId="{9F42754A-938D-446C-BFE0-103E1244AED2}" srcOrd="0" destOrd="0" presId="urn:microsoft.com/office/officeart/2005/8/layout/orgChart1"/>
    <dgm:cxn modelId="{BDC8B20D-D269-485A-9CDE-8625912BADB4}" type="presParOf" srcId="{9EE199E0-534E-4BC7-BCEF-276C437B143F}" destId="{E9A5DEBF-E3F8-4151-B765-50E787BDFF23}" srcOrd="1" destOrd="0" presId="urn:microsoft.com/office/officeart/2005/8/layout/orgChart1"/>
    <dgm:cxn modelId="{CE508CD9-2034-4310-89A0-C3B36F643D94}" type="presParOf" srcId="{149057BE-3FEA-44A7-8E3A-B7E0AEF96601}" destId="{2799A69E-5CD3-49A5-B5DB-EFC3789B1721}" srcOrd="1" destOrd="0" presId="urn:microsoft.com/office/officeart/2005/8/layout/orgChart1"/>
    <dgm:cxn modelId="{869D6337-4280-42C7-B33E-33219EA4D234}" type="presParOf" srcId="{149057BE-3FEA-44A7-8E3A-B7E0AEF96601}" destId="{9713F639-2CB9-4439-AFD0-C9EF0F0D7B58}" srcOrd="2" destOrd="0" presId="urn:microsoft.com/office/officeart/2005/8/layout/orgChart1"/>
    <dgm:cxn modelId="{2BAB7F5C-678E-48E8-902C-672F690DC4F1}" type="presParOf" srcId="{9CF2AD9B-AED6-47A4-A00C-4C8256772A85}" destId="{399D5843-1350-402B-8218-77467FDDE5E0}" srcOrd="2" destOrd="0" presId="urn:microsoft.com/office/officeart/2005/8/layout/orgChart1"/>
    <dgm:cxn modelId="{42657171-5838-4A3B-BDAD-270893E2D6B0}" type="presParOf" srcId="{9CF2AD9B-AED6-47A4-A00C-4C8256772A85}" destId="{DB987DBA-E78D-4A6E-9A15-DF645E49DF3A}" srcOrd="3" destOrd="0" presId="urn:microsoft.com/office/officeart/2005/8/layout/orgChart1"/>
    <dgm:cxn modelId="{D50B9AE2-5082-4C0D-95D8-878642074824}" type="presParOf" srcId="{DB987DBA-E78D-4A6E-9A15-DF645E49DF3A}" destId="{3D649975-8CBD-489C-8A1F-FD8B3F0F1E50}" srcOrd="0" destOrd="0" presId="urn:microsoft.com/office/officeart/2005/8/layout/orgChart1"/>
    <dgm:cxn modelId="{A1DA1E6A-5F48-4C8C-9366-05C1AB41605A}" type="presParOf" srcId="{3D649975-8CBD-489C-8A1F-FD8B3F0F1E50}" destId="{4E07546F-BA15-4720-8F22-F7AE96D1FE1B}" srcOrd="0" destOrd="0" presId="urn:microsoft.com/office/officeart/2005/8/layout/orgChart1"/>
    <dgm:cxn modelId="{0551B604-DAD6-4CC2-9D86-BFE8C8418B34}" type="presParOf" srcId="{3D649975-8CBD-489C-8A1F-FD8B3F0F1E50}" destId="{63082440-C1E4-49B7-8F9D-DFF9EF407C09}" srcOrd="1" destOrd="0" presId="urn:microsoft.com/office/officeart/2005/8/layout/orgChart1"/>
    <dgm:cxn modelId="{6E2A342E-3BBB-4302-82BC-72078E23BCF9}" type="presParOf" srcId="{DB987DBA-E78D-4A6E-9A15-DF645E49DF3A}" destId="{5FC374B1-84F5-4B75-B3A3-66DADE7D07A0}" srcOrd="1" destOrd="0" presId="urn:microsoft.com/office/officeart/2005/8/layout/orgChart1"/>
    <dgm:cxn modelId="{17778778-20C2-49F3-BBBE-CFF7A5D9BE7C}" type="presParOf" srcId="{DB987DBA-E78D-4A6E-9A15-DF645E49DF3A}" destId="{A94E4DF7-5010-4A6A-896B-6E70FD3517C1}" srcOrd="2" destOrd="0" presId="urn:microsoft.com/office/officeart/2005/8/layout/orgChart1"/>
    <dgm:cxn modelId="{A8AE8750-AAE6-4823-89E9-C7DF12FE8FA7}" type="presParOf" srcId="{ECA35C86-F7B5-4DD1-AC02-C837980A3762}" destId="{4FF8AD73-1603-4541-B06E-8D714CEF57DA}" srcOrd="2" destOrd="0" presId="urn:microsoft.com/office/officeart/2005/8/layout/orgChart1"/>
    <dgm:cxn modelId="{93EA80BD-D5BA-4AF4-A96A-51FC87B880E9}" type="presParOf" srcId="{8ABC13C3-1594-493D-9AAE-A64C0028264A}" destId="{2A0E95A9-140B-41E9-9FA1-81A99D8FE40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5843-1350-402B-8218-77467FDDE5E0}">
      <dsp:nvSpPr>
        <dsp:cNvPr id="0" name=""/>
        <dsp:cNvSpPr/>
      </dsp:nvSpPr>
      <dsp:spPr>
        <a:xfrm>
          <a:off x="5893976" y="1291318"/>
          <a:ext cx="222767" cy="1246816"/>
        </a:xfrm>
        <a:custGeom>
          <a:avLst/>
          <a:gdLst/>
          <a:ahLst/>
          <a:cxnLst/>
          <a:rect l="0" t="0" r="0" b="0"/>
          <a:pathLst>
            <a:path>
              <a:moveTo>
                <a:pt x="0" y="0"/>
              </a:moveTo>
              <a:lnTo>
                <a:pt x="0" y="1246816"/>
              </a:lnTo>
              <a:lnTo>
                <a:pt x="222767" y="1246816"/>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209CD9-E0F7-45AD-9574-8700293E83BF}">
      <dsp:nvSpPr>
        <dsp:cNvPr id="0" name=""/>
        <dsp:cNvSpPr/>
      </dsp:nvSpPr>
      <dsp:spPr>
        <a:xfrm>
          <a:off x="5893976" y="1291318"/>
          <a:ext cx="222767" cy="490201"/>
        </a:xfrm>
        <a:custGeom>
          <a:avLst/>
          <a:gdLst/>
          <a:ahLst/>
          <a:cxnLst/>
          <a:rect l="0" t="0" r="0" b="0"/>
          <a:pathLst>
            <a:path>
              <a:moveTo>
                <a:pt x="0" y="0"/>
              </a:moveTo>
              <a:lnTo>
                <a:pt x="0" y="490201"/>
              </a:lnTo>
              <a:lnTo>
                <a:pt x="222767" y="490201"/>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C51BFA-A5AE-49D8-A063-DB76FF0A844C}">
      <dsp:nvSpPr>
        <dsp:cNvPr id="0" name=""/>
        <dsp:cNvSpPr/>
      </dsp:nvSpPr>
      <dsp:spPr>
        <a:xfrm>
          <a:off x="4089040" y="534703"/>
          <a:ext cx="2398983" cy="223787"/>
        </a:xfrm>
        <a:custGeom>
          <a:avLst/>
          <a:gdLst/>
          <a:ahLst/>
          <a:cxnLst/>
          <a:rect l="0" t="0" r="0" b="0"/>
          <a:pathLst>
            <a:path>
              <a:moveTo>
                <a:pt x="0" y="0"/>
              </a:moveTo>
              <a:lnTo>
                <a:pt x="0" y="111893"/>
              </a:lnTo>
              <a:lnTo>
                <a:pt x="2398983" y="111893"/>
              </a:lnTo>
              <a:lnTo>
                <a:pt x="2398983" y="223787"/>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4B2C41-F271-4173-8DDD-A0CA9E82B3D2}">
      <dsp:nvSpPr>
        <dsp:cNvPr id="0" name=""/>
        <dsp:cNvSpPr/>
      </dsp:nvSpPr>
      <dsp:spPr>
        <a:xfrm>
          <a:off x="4430332" y="2377604"/>
          <a:ext cx="211439" cy="1654866"/>
        </a:xfrm>
        <a:custGeom>
          <a:avLst/>
          <a:gdLst/>
          <a:ahLst/>
          <a:cxnLst/>
          <a:rect l="0" t="0" r="0" b="0"/>
          <a:pathLst>
            <a:path>
              <a:moveTo>
                <a:pt x="0" y="0"/>
              </a:moveTo>
              <a:lnTo>
                <a:pt x="0" y="1654866"/>
              </a:lnTo>
              <a:lnTo>
                <a:pt x="211439" y="165486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CE1436-B07B-44EC-8CE7-378D4611187E}">
      <dsp:nvSpPr>
        <dsp:cNvPr id="0" name=""/>
        <dsp:cNvSpPr/>
      </dsp:nvSpPr>
      <dsp:spPr>
        <a:xfrm>
          <a:off x="4430332" y="2377604"/>
          <a:ext cx="211439" cy="1012702"/>
        </a:xfrm>
        <a:custGeom>
          <a:avLst/>
          <a:gdLst/>
          <a:ahLst/>
          <a:cxnLst/>
          <a:rect l="0" t="0" r="0" b="0"/>
          <a:pathLst>
            <a:path>
              <a:moveTo>
                <a:pt x="0" y="0"/>
              </a:moveTo>
              <a:lnTo>
                <a:pt x="0" y="1012702"/>
              </a:lnTo>
              <a:lnTo>
                <a:pt x="211439" y="1012702"/>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15D2E3-B948-4520-871E-38D9968C1343}">
      <dsp:nvSpPr>
        <dsp:cNvPr id="0" name=""/>
        <dsp:cNvSpPr/>
      </dsp:nvSpPr>
      <dsp:spPr>
        <a:xfrm>
          <a:off x="4430332" y="2377604"/>
          <a:ext cx="211439" cy="370538"/>
        </a:xfrm>
        <a:custGeom>
          <a:avLst/>
          <a:gdLst/>
          <a:ahLst/>
          <a:cxnLst/>
          <a:rect l="0" t="0" r="0" b="0"/>
          <a:pathLst>
            <a:path>
              <a:moveTo>
                <a:pt x="0" y="0"/>
              </a:moveTo>
              <a:lnTo>
                <a:pt x="0" y="370538"/>
              </a:lnTo>
              <a:lnTo>
                <a:pt x="211439" y="37053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C89830-E41A-4D92-9E16-2EA2386937BD}">
      <dsp:nvSpPr>
        <dsp:cNvPr id="0" name=""/>
        <dsp:cNvSpPr/>
      </dsp:nvSpPr>
      <dsp:spPr>
        <a:xfrm>
          <a:off x="4092430" y="1291318"/>
          <a:ext cx="901739" cy="223787"/>
        </a:xfrm>
        <a:custGeom>
          <a:avLst/>
          <a:gdLst/>
          <a:ahLst/>
          <a:cxnLst/>
          <a:rect l="0" t="0" r="0" b="0"/>
          <a:pathLst>
            <a:path>
              <a:moveTo>
                <a:pt x="0" y="0"/>
              </a:moveTo>
              <a:lnTo>
                <a:pt x="0" y="111893"/>
              </a:lnTo>
              <a:lnTo>
                <a:pt x="901739" y="111893"/>
              </a:lnTo>
              <a:lnTo>
                <a:pt x="901739" y="223787"/>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C28105-0DD9-4041-B4AD-DC12D40EA92A}">
      <dsp:nvSpPr>
        <dsp:cNvPr id="0" name=""/>
        <dsp:cNvSpPr/>
      </dsp:nvSpPr>
      <dsp:spPr>
        <a:xfrm>
          <a:off x="2788491" y="2115618"/>
          <a:ext cx="308520" cy="2416692"/>
        </a:xfrm>
        <a:custGeom>
          <a:avLst/>
          <a:gdLst/>
          <a:ahLst/>
          <a:cxnLst/>
          <a:rect l="0" t="0" r="0" b="0"/>
          <a:pathLst>
            <a:path>
              <a:moveTo>
                <a:pt x="0" y="0"/>
              </a:moveTo>
              <a:lnTo>
                <a:pt x="0" y="2416692"/>
              </a:lnTo>
              <a:lnTo>
                <a:pt x="308520" y="2416692"/>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90109C-33A3-4879-8CAF-77247D5C461D}">
      <dsp:nvSpPr>
        <dsp:cNvPr id="0" name=""/>
        <dsp:cNvSpPr/>
      </dsp:nvSpPr>
      <dsp:spPr>
        <a:xfrm>
          <a:off x="2788491" y="2115618"/>
          <a:ext cx="221147" cy="1654866"/>
        </a:xfrm>
        <a:custGeom>
          <a:avLst/>
          <a:gdLst/>
          <a:ahLst/>
          <a:cxnLst/>
          <a:rect l="0" t="0" r="0" b="0"/>
          <a:pathLst>
            <a:path>
              <a:moveTo>
                <a:pt x="0" y="0"/>
              </a:moveTo>
              <a:lnTo>
                <a:pt x="0" y="1654866"/>
              </a:lnTo>
              <a:lnTo>
                <a:pt x="221147" y="165486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E2A281-5B16-484E-9944-D67F524770C4}">
      <dsp:nvSpPr>
        <dsp:cNvPr id="0" name=""/>
        <dsp:cNvSpPr/>
      </dsp:nvSpPr>
      <dsp:spPr>
        <a:xfrm>
          <a:off x="2788491" y="2115618"/>
          <a:ext cx="211439" cy="1012702"/>
        </a:xfrm>
        <a:custGeom>
          <a:avLst/>
          <a:gdLst/>
          <a:ahLst/>
          <a:cxnLst/>
          <a:rect l="0" t="0" r="0" b="0"/>
          <a:pathLst>
            <a:path>
              <a:moveTo>
                <a:pt x="0" y="0"/>
              </a:moveTo>
              <a:lnTo>
                <a:pt x="0" y="1012702"/>
              </a:lnTo>
              <a:lnTo>
                <a:pt x="211439" y="1012702"/>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B269F5-EF3E-4B32-A4E5-D41C1A8DFDD2}">
      <dsp:nvSpPr>
        <dsp:cNvPr id="0" name=""/>
        <dsp:cNvSpPr/>
      </dsp:nvSpPr>
      <dsp:spPr>
        <a:xfrm>
          <a:off x="2788491" y="2115618"/>
          <a:ext cx="211439" cy="370538"/>
        </a:xfrm>
        <a:custGeom>
          <a:avLst/>
          <a:gdLst/>
          <a:ahLst/>
          <a:cxnLst/>
          <a:rect l="0" t="0" r="0" b="0"/>
          <a:pathLst>
            <a:path>
              <a:moveTo>
                <a:pt x="0" y="0"/>
              </a:moveTo>
              <a:lnTo>
                <a:pt x="0" y="370538"/>
              </a:lnTo>
              <a:lnTo>
                <a:pt x="211439" y="37053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04E0B0-F982-4A54-95BF-D76D22CFA39B}">
      <dsp:nvSpPr>
        <dsp:cNvPr id="0" name=""/>
        <dsp:cNvSpPr/>
      </dsp:nvSpPr>
      <dsp:spPr>
        <a:xfrm>
          <a:off x="3352329" y="1291318"/>
          <a:ext cx="740101" cy="223787"/>
        </a:xfrm>
        <a:custGeom>
          <a:avLst/>
          <a:gdLst/>
          <a:ahLst/>
          <a:cxnLst/>
          <a:rect l="0" t="0" r="0" b="0"/>
          <a:pathLst>
            <a:path>
              <a:moveTo>
                <a:pt x="740101" y="0"/>
              </a:moveTo>
              <a:lnTo>
                <a:pt x="740101" y="111893"/>
              </a:lnTo>
              <a:lnTo>
                <a:pt x="0" y="111893"/>
              </a:lnTo>
              <a:lnTo>
                <a:pt x="0" y="223787"/>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0801C7-EE48-44EB-B86C-3FBEC8BB7F86}">
      <dsp:nvSpPr>
        <dsp:cNvPr id="0" name=""/>
        <dsp:cNvSpPr/>
      </dsp:nvSpPr>
      <dsp:spPr>
        <a:xfrm>
          <a:off x="4043320" y="534703"/>
          <a:ext cx="91440" cy="223787"/>
        </a:xfrm>
        <a:custGeom>
          <a:avLst/>
          <a:gdLst/>
          <a:ahLst/>
          <a:cxnLst/>
          <a:rect l="0" t="0" r="0" b="0"/>
          <a:pathLst>
            <a:path>
              <a:moveTo>
                <a:pt x="45720" y="0"/>
              </a:moveTo>
              <a:lnTo>
                <a:pt x="45720" y="111893"/>
              </a:lnTo>
              <a:lnTo>
                <a:pt x="49110" y="111893"/>
              </a:lnTo>
              <a:lnTo>
                <a:pt x="49110" y="223787"/>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6718C1-CA5A-4F63-B1D3-AB81A600E7C3}">
      <dsp:nvSpPr>
        <dsp:cNvPr id="0" name=""/>
        <dsp:cNvSpPr/>
      </dsp:nvSpPr>
      <dsp:spPr>
        <a:xfrm>
          <a:off x="800013" y="1291318"/>
          <a:ext cx="222767" cy="1297125"/>
        </a:xfrm>
        <a:custGeom>
          <a:avLst/>
          <a:gdLst/>
          <a:ahLst/>
          <a:cxnLst/>
          <a:rect l="0" t="0" r="0" b="0"/>
          <a:pathLst>
            <a:path>
              <a:moveTo>
                <a:pt x="0" y="0"/>
              </a:moveTo>
              <a:lnTo>
                <a:pt x="0" y="1297125"/>
              </a:lnTo>
              <a:lnTo>
                <a:pt x="222767" y="1297125"/>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97D5B9-5EA9-4006-8689-4B827A05B4B4}">
      <dsp:nvSpPr>
        <dsp:cNvPr id="0" name=""/>
        <dsp:cNvSpPr/>
      </dsp:nvSpPr>
      <dsp:spPr>
        <a:xfrm>
          <a:off x="800013" y="1291318"/>
          <a:ext cx="222767" cy="515356"/>
        </a:xfrm>
        <a:custGeom>
          <a:avLst/>
          <a:gdLst/>
          <a:ahLst/>
          <a:cxnLst/>
          <a:rect l="0" t="0" r="0" b="0"/>
          <a:pathLst>
            <a:path>
              <a:moveTo>
                <a:pt x="0" y="0"/>
              </a:moveTo>
              <a:lnTo>
                <a:pt x="0" y="515356"/>
              </a:lnTo>
              <a:lnTo>
                <a:pt x="222767" y="515356"/>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9DC5F3-F629-4DBE-98B1-C95D52CB1212}">
      <dsp:nvSpPr>
        <dsp:cNvPr id="0" name=""/>
        <dsp:cNvSpPr/>
      </dsp:nvSpPr>
      <dsp:spPr>
        <a:xfrm>
          <a:off x="1394060" y="534703"/>
          <a:ext cx="2694980" cy="223787"/>
        </a:xfrm>
        <a:custGeom>
          <a:avLst/>
          <a:gdLst/>
          <a:ahLst/>
          <a:cxnLst/>
          <a:rect l="0" t="0" r="0" b="0"/>
          <a:pathLst>
            <a:path>
              <a:moveTo>
                <a:pt x="2694980" y="0"/>
              </a:moveTo>
              <a:lnTo>
                <a:pt x="2694980" y="111893"/>
              </a:lnTo>
              <a:lnTo>
                <a:pt x="0" y="111893"/>
              </a:lnTo>
              <a:lnTo>
                <a:pt x="0" y="223787"/>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194AF8-8D3E-45FF-9900-BE13CBE9527D}">
      <dsp:nvSpPr>
        <dsp:cNvPr id="0" name=""/>
        <dsp:cNvSpPr/>
      </dsp:nvSpPr>
      <dsp:spPr>
        <a:xfrm>
          <a:off x="1845596" y="1875"/>
          <a:ext cx="4486886" cy="53282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en-US" sz="2000" b="1" kern="1200"/>
            <a:t>Planning Team</a:t>
          </a:r>
        </a:p>
        <a:p>
          <a:pPr marL="0" lvl="0" indent="0" algn="ctr" defTabSz="889000">
            <a:lnSpc>
              <a:spcPct val="90000"/>
            </a:lnSpc>
            <a:spcBef>
              <a:spcPct val="0"/>
            </a:spcBef>
            <a:spcAft>
              <a:spcPct val="35000"/>
            </a:spcAft>
            <a:buNone/>
          </a:pPr>
          <a:r>
            <a:rPr lang="en-US" sz="1200" i="1" kern="1200"/>
            <a:t>Coordination, Communication, Reporting</a:t>
          </a:r>
          <a:r>
            <a:rPr lang="en-US" sz="1300" i="1" kern="1200"/>
            <a:t> </a:t>
          </a:r>
        </a:p>
      </dsp:txBody>
      <dsp:txXfrm>
        <a:off x="1845596" y="1875"/>
        <a:ext cx="4486886" cy="532827"/>
      </dsp:txXfrm>
    </dsp:sp>
    <dsp:sp modelId="{3FC781D1-69C6-4B72-B4C8-C0FC8D9A1EC1}">
      <dsp:nvSpPr>
        <dsp:cNvPr id="0" name=""/>
        <dsp:cNvSpPr/>
      </dsp:nvSpPr>
      <dsp:spPr>
        <a:xfrm>
          <a:off x="651501" y="758490"/>
          <a:ext cx="1485118" cy="53282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Technical Work Groups</a:t>
          </a:r>
        </a:p>
      </dsp:txBody>
      <dsp:txXfrm>
        <a:off x="651501" y="758490"/>
        <a:ext cx="1485118" cy="532827"/>
      </dsp:txXfrm>
    </dsp:sp>
    <dsp:sp modelId="{4B225BAC-FB9A-46E4-B110-C860C105D13F}">
      <dsp:nvSpPr>
        <dsp:cNvPr id="0" name=""/>
        <dsp:cNvSpPr/>
      </dsp:nvSpPr>
      <dsp:spPr>
        <a:xfrm>
          <a:off x="1022780" y="1515105"/>
          <a:ext cx="1409595" cy="58313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Prioritization, Loads &amp; Targets </a:t>
          </a:r>
        </a:p>
      </dsp:txBody>
      <dsp:txXfrm>
        <a:off x="1022780" y="1515105"/>
        <a:ext cx="1409595" cy="583137"/>
      </dsp:txXfrm>
    </dsp:sp>
    <dsp:sp modelId="{A3F98481-4F94-449F-A017-3969B226D199}">
      <dsp:nvSpPr>
        <dsp:cNvPr id="0" name=""/>
        <dsp:cNvSpPr/>
      </dsp:nvSpPr>
      <dsp:spPr>
        <a:xfrm>
          <a:off x="1022780" y="2322030"/>
          <a:ext cx="1407975" cy="5328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Criteria </a:t>
          </a:r>
        </a:p>
      </dsp:txBody>
      <dsp:txXfrm>
        <a:off x="1022780" y="2322030"/>
        <a:ext cx="1407975" cy="532827"/>
      </dsp:txXfrm>
    </dsp:sp>
    <dsp:sp modelId="{97E1852E-9E59-4A8E-BEAE-A1D98C766380}">
      <dsp:nvSpPr>
        <dsp:cNvPr id="0" name=""/>
        <dsp:cNvSpPr/>
      </dsp:nvSpPr>
      <dsp:spPr>
        <a:xfrm>
          <a:off x="3349871" y="758490"/>
          <a:ext cx="1485118" cy="53282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Sector Work Groups</a:t>
          </a:r>
        </a:p>
      </dsp:txBody>
      <dsp:txXfrm>
        <a:off x="3349871" y="758490"/>
        <a:ext cx="1485118" cy="532827"/>
      </dsp:txXfrm>
    </dsp:sp>
    <dsp:sp modelId="{4A8E1051-4739-4F5E-A95E-D51CC6636D1C}">
      <dsp:nvSpPr>
        <dsp:cNvPr id="0" name=""/>
        <dsp:cNvSpPr/>
      </dsp:nvSpPr>
      <dsp:spPr>
        <a:xfrm>
          <a:off x="2647531" y="1515105"/>
          <a:ext cx="1409595" cy="60051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kern="1200" dirty="0"/>
            <a:t>Ag/NPS</a:t>
          </a:r>
        </a:p>
      </dsp:txBody>
      <dsp:txXfrm>
        <a:off x="2647531" y="1515105"/>
        <a:ext cx="1409595" cy="600512"/>
      </dsp:txXfrm>
    </dsp:sp>
    <dsp:sp modelId="{B4C66A8E-C18B-405A-8D57-718A223EA313}">
      <dsp:nvSpPr>
        <dsp:cNvPr id="0" name=""/>
        <dsp:cNvSpPr/>
      </dsp:nvSpPr>
      <dsp:spPr>
        <a:xfrm>
          <a:off x="2999930" y="2276969"/>
          <a:ext cx="1065654" cy="41837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Livestock</a:t>
          </a:r>
        </a:p>
      </dsp:txBody>
      <dsp:txXfrm>
        <a:off x="2999930" y="2276969"/>
        <a:ext cx="1065654" cy="418376"/>
      </dsp:txXfrm>
    </dsp:sp>
    <dsp:sp modelId="{733E97AD-5364-455A-9495-CE738138D56E}">
      <dsp:nvSpPr>
        <dsp:cNvPr id="0" name=""/>
        <dsp:cNvSpPr/>
      </dsp:nvSpPr>
      <dsp:spPr>
        <a:xfrm>
          <a:off x="2999930" y="2919132"/>
          <a:ext cx="1065654" cy="41837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Row Crops</a:t>
          </a:r>
        </a:p>
      </dsp:txBody>
      <dsp:txXfrm>
        <a:off x="2999930" y="2919132"/>
        <a:ext cx="1065654" cy="418376"/>
      </dsp:txXfrm>
    </dsp:sp>
    <dsp:sp modelId="{94C8B339-5A78-418D-B3F4-0E06B5877F15}">
      <dsp:nvSpPr>
        <dsp:cNvPr id="0" name=""/>
        <dsp:cNvSpPr/>
      </dsp:nvSpPr>
      <dsp:spPr>
        <a:xfrm>
          <a:off x="3009638" y="3561296"/>
          <a:ext cx="1065654" cy="41837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Septic Systems</a:t>
          </a:r>
        </a:p>
      </dsp:txBody>
      <dsp:txXfrm>
        <a:off x="3009638" y="3561296"/>
        <a:ext cx="1065654" cy="418376"/>
      </dsp:txXfrm>
    </dsp:sp>
    <dsp:sp modelId="{B5A2CF85-8F2B-41E1-87F1-75C586AD3580}">
      <dsp:nvSpPr>
        <dsp:cNvPr id="0" name=""/>
        <dsp:cNvSpPr/>
      </dsp:nvSpPr>
      <dsp:spPr>
        <a:xfrm>
          <a:off x="3097011" y="4265896"/>
          <a:ext cx="1065654" cy="53282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Urban</a:t>
          </a:r>
        </a:p>
      </dsp:txBody>
      <dsp:txXfrm>
        <a:off x="3097011" y="4265896"/>
        <a:ext cx="1065654" cy="532827"/>
      </dsp:txXfrm>
    </dsp:sp>
    <dsp:sp modelId="{DE8D53A2-07DD-4C83-B1BF-5D2557C6BF94}">
      <dsp:nvSpPr>
        <dsp:cNvPr id="0" name=""/>
        <dsp:cNvSpPr/>
      </dsp:nvSpPr>
      <dsp:spPr>
        <a:xfrm>
          <a:off x="4289372" y="1515105"/>
          <a:ext cx="1409595" cy="86249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kern="1200" dirty="0"/>
            <a:t>Municipal/ Industrial Point Sources</a:t>
          </a:r>
        </a:p>
      </dsp:txBody>
      <dsp:txXfrm>
        <a:off x="4289372" y="1515105"/>
        <a:ext cx="1409595" cy="862498"/>
      </dsp:txXfrm>
    </dsp:sp>
    <dsp:sp modelId="{A4A29D8D-8C20-4569-9D7A-7B1807A08483}">
      <dsp:nvSpPr>
        <dsp:cNvPr id="0" name=""/>
        <dsp:cNvSpPr/>
      </dsp:nvSpPr>
      <dsp:spPr>
        <a:xfrm>
          <a:off x="4641771" y="2538955"/>
          <a:ext cx="1065654" cy="41837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WWTPs</a:t>
          </a:r>
        </a:p>
      </dsp:txBody>
      <dsp:txXfrm>
        <a:off x="4641771" y="2538955"/>
        <a:ext cx="1065654" cy="418376"/>
      </dsp:txXfrm>
    </dsp:sp>
    <dsp:sp modelId="{96FAC316-EBDF-4646-AAC9-596DB3C1AC2C}">
      <dsp:nvSpPr>
        <dsp:cNvPr id="0" name=""/>
        <dsp:cNvSpPr/>
      </dsp:nvSpPr>
      <dsp:spPr>
        <a:xfrm>
          <a:off x="4641771" y="3181118"/>
          <a:ext cx="1065654" cy="41837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MS4s</a:t>
          </a:r>
        </a:p>
      </dsp:txBody>
      <dsp:txXfrm>
        <a:off x="4641771" y="3181118"/>
        <a:ext cx="1065654" cy="418376"/>
      </dsp:txXfrm>
    </dsp:sp>
    <dsp:sp modelId="{4ED600C5-0EC0-4B9A-942F-25492F9BC31B}">
      <dsp:nvSpPr>
        <dsp:cNvPr id="0" name=""/>
        <dsp:cNvSpPr/>
      </dsp:nvSpPr>
      <dsp:spPr>
        <a:xfrm>
          <a:off x="4641771" y="3823282"/>
          <a:ext cx="1065654" cy="41837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Industrial</a:t>
          </a:r>
        </a:p>
      </dsp:txBody>
      <dsp:txXfrm>
        <a:off x="4641771" y="3823282"/>
        <a:ext cx="1065654" cy="418376"/>
      </dsp:txXfrm>
    </dsp:sp>
    <dsp:sp modelId="{B9A65614-25AE-4FC5-92F0-D9EF3DD28099}">
      <dsp:nvSpPr>
        <dsp:cNvPr id="0" name=""/>
        <dsp:cNvSpPr/>
      </dsp:nvSpPr>
      <dsp:spPr>
        <a:xfrm>
          <a:off x="5745465" y="758490"/>
          <a:ext cx="1485118" cy="53282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Outreach Work Groups</a:t>
          </a:r>
        </a:p>
      </dsp:txBody>
      <dsp:txXfrm>
        <a:off x="5745465" y="758490"/>
        <a:ext cx="1485118" cy="532827"/>
      </dsp:txXfrm>
    </dsp:sp>
    <dsp:sp modelId="{9F42754A-938D-446C-BFE0-103E1244AED2}">
      <dsp:nvSpPr>
        <dsp:cNvPr id="0" name=""/>
        <dsp:cNvSpPr/>
      </dsp:nvSpPr>
      <dsp:spPr>
        <a:xfrm>
          <a:off x="6116744" y="1515105"/>
          <a:ext cx="1409595" cy="5328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a:t>Public </a:t>
          </a:r>
        </a:p>
        <a:p>
          <a:pPr marL="0" lvl="0" indent="0" algn="ctr" defTabSz="800100">
            <a:lnSpc>
              <a:spcPct val="90000"/>
            </a:lnSpc>
            <a:spcBef>
              <a:spcPct val="0"/>
            </a:spcBef>
            <a:spcAft>
              <a:spcPct val="35000"/>
            </a:spcAft>
            <a:buNone/>
          </a:pPr>
          <a:r>
            <a:rPr lang="en-US" sz="1000" i="1" kern="1200"/>
            <a:t>General nutrient issues</a:t>
          </a:r>
        </a:p>
      </dsp:txBody>
      <dsp:txXfrm>
        <a:off x="6116744" y="1515105"/>
        <a:ext cx="1409595" cy="532827"/>
      </dsp:txXfrm>
    </dsp:sp>
    <dsp:sp modelId="{4E07546F-BA15-4720-8F22-F7AE96D1FE1B}">
      <dsp:nvSpPr>
        <dsp:cNvPr id="0" name=""/>
        <dsp:cNvSpPr/>
      </dsp:nvSpPr>
      <dsp:spPr>
        <a:xfrm>
          <a:off x="6116744" y="2271720"/>
          <a:ext cx="1409595" cy="5328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kern="1200"/>
            <a:t>Stakeholders</a:t>
          </a:r>
        </a:p>
        <a:p>
          <a:pPr marL="0" lvl="0" indent="0" algn="ctr" defTabSz="711200">
            <a:lnSpc>
              <a:spcPct val="90000"/>
            </a:lnSpc>
            <a:spcBef>
              <a:spcPct val="0"/>
            </a:spcBef>
            <a:spcAft>
              <a:spcPct val="35000"/>
            </a:spcAft>
            <a:buNone/>
          </a:pPr>
          <a:r>
            <a:rPr lang="en-US" sz="1000" i="1" kern="1200"/>
            <a:t>Statewide stategy </a:t>
          </a:r>
        </a:p>
      </dsp:txBody>
      <dsp:txXfrm>
        <a:off x="6116744" y="2271720"/>
        <a:ext cx="1409595" cy="5328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DD26A-7E22-43C1-8A98-38D90B51D052}" type="datetimeFigureOut">
              <a:rPr lang="en-US" smtClean="0"/>
              <a:pPr/>
              <a:t>6/12/2018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53AA8-4D94-4D5A-AD04-B2C26D321BB8}" type="slidenum">
              <a:rPr lang="en-US" smtClean="0"/>
              <a:pPr/>
              <a:t>‹#›</a:t>
            </a:fld>
            <a:endParaRPr lang="en-US"/>
          </a:p>
        </p:txBody>
      </p:sp>
    </p:spTree>
    <p:extLst>
      <p:ext uri="{BB962C8B-B14F-4D97-AF65-F5344CB8AC3E}">
        <p14:creationId xmlns:p14="http://schemas.microsoft.com/office/powerpoint/2010/main" val="411246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a:latin typeface="Arial" pitchFamily="34" charset="0"/>
              </a:rPr>
              <a:t>Realizing the urgency of this issue, In March 2011, EPA’s Office of Water issued a memo entitled “Working in Partnership with States to Address Phosphorus and Nitrogen Pollution Through Use of a Framework for State Nutrient Reductions.”  </a:t>
            </a:r>
          </a:p>
          <a:p>
            <a:endParaRPr lang="en-US">
              <a:latin typeface="Arial" pitchFamily="34" charset="0"/>
            </a:endParaRPr>
          </a:p>
          <a:p>
            <a:r>
              <a:rPr lang="en-US">
                <a:latin typeface="Arial" pitchFamily="34" charset="0"/>
              </a:rPr>
              <a:t>The memo emphasized that N and P pollution has the potential to become one of the costliest and most challenging environmental problems that we face and reaffirmed the agencies commitment to partner with states and collaborate with stakeholders to make greater progress in accelerating the reduction of N and P loadings to our nation’s waters.  </a:t>
            </a:r>
          </a:p>
        </p:txBody>
      </p:sp>
      <p:sp>
        <p:nvSpPr>
          <p:cNvPr id="47108" name="Slide Number Placeholder 3"/>
          <p:cNvSpPr>
            <a:spLocks noGrp="1"/>
          </p:cNvSpPr>
          <p:nvPr>
            <p:ph type="sldNum" sz="quarter" idx="5"/>
          </p:nvPr>
        </p:nvSpPr>
        <p:spPr>
          <a:noFill/>
        </p:spPr>
        <p:txBody>
          <a:bodyPr/>
          <a:lstStyle/>
          <a:p>
            <a:fld id="{26148F03-9D86-4545-B5B4-CCC112CDC469}" type="slidenum">
              <a:rPr lang="en-US" smtClean="0">
                <a:latin typeface="Arial" pitchFamily="34" charset="0"/>
              </a:rPr>
              <a:pPr/>
              <a:t>3</a:t>
            </a:fld>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marL="334963" indent="-334963">
              <a:buFont typeface="+mj-lt"/>
              <a:buNone/>
            </a:pPr>
            <a:endParaRPr lang="en-US" sz="1600">
              <a:latin typeface="Arial" pitchFamily="34" charset="0"/>
            </a:endParaRPr>
          </a:p>
        </p:txBody>
      </p:sp>
      <p:sp>
        <p:nvSpPr>
          <p:cNvPr id="50180" name="Slide Number Placeholder 3"/>
          <p:cNvSpPr>
            <a:spLocks noGrp="1"/>
          </p:cNvSpPr>
          <p:nvPr>
            <p:ph type="sldNum" sz="quarter" idx="5"/>
          </p:nvPr>
        </p:nvSpPr>
        <p:spPr>
          <a:noFill/>
        </p:spPr>
        <p:txBody>
          <a:bodyPr/>
          <a:lstStyle/>
          <a:p>
            <a:fld id="{4E5FAB63-7285-4380-B968-1B9E0D11419E}" type="slidenum">
              <a:rPr lang="en-US" smtClean="0">
                <a:latin typeface="Arial" pitchFamily="34" charset="0"/>
              </a:rPr>
              <a:pPr/>
              <a:t>4</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BDC5E5-8519-4EA6-BABC-4DF81DA560E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343324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BDC5E5-8519-4EA6-BABC-4DF81DA560E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311798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BDC5E5-8519-4EA6-BABC-4DF81DA560E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24444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BDC5E5-8519-4EA6-BABC-4DF81DA560E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190338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DC5E5-8519-4EA6-BABC-4DF81DA560E4}"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202891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BDC5E5-8519-4EA6-BABC-4DF81DA560E4}"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323361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BDC5E5-8519-4EA6-BABC-4DF81DA560E4}" type="datetimeFigureOut">
              <a:rPr lang="en-US" smtClean="0"/>
              <a:pPr/>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285944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BDC5E5-8519-4EA6-BABC-4DF81DA560E4}" type="datetimeFigureOut">
              <a:rPr lang="en-US" smtClean="0"/>
              <a:pPr/>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203960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DC5E5-8519-4EA6-BABC-4DF81DA560E4}" type="datetimeFigureOut">
              <a:rPr lang="en-US" smtClean="0"/>
              <a:pPr/>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70533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DC5E5-8519-4EA6-BABC-4DF81DA560E4}"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406383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DC5E5-8519-4EA6-BABC-4DF81DA560E4}"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E559C-3337-4E83-8E21-DE040CDCA5E0}" type="slidenum">
              <a:rPr lang="en-US" smtClean="0"/>
              <a:pPr/>
              <a:t>‹#›</a:t>
            </a:fld>
            <a:endParaRPr lang="en-US"/>
          </a:p>
        </p:txBody>
      </p:sp>
    </p:spTree>
    <p:extLst>
      <p:ext uri="{BB962C8B-B14F-4D97-AF65-F5344CB8AC3E}">
        <p14:creationId xmlns:p14="http://schemas.microsoft.com/office/powerpoint/2010/main" val="407691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DC5E5-8519-4EA6-BABC-4DF81DA560E4}" type="datetimeFigureOut">
              <a:rPr lang="en-US" smtClean="0"/>
              <a:pPr/>
              <a:t>6/12/2018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E559C-3337-4E83-8E21-DE040CDCA5E0}" type="slidenum">
              <a:rPr lang="en-US" smtClean="0"/>
              <a:pPr/>
              <a:t>‹#›</a:t>
            </a:fld>
            <a:endParaRPr lang="en-US"/>
          </a:p>
        </p:txBody>
      </p:sp>
    </p:spTree>
    <p:extLst>
      <p:ext uri="{BB962C8B-B14F-4D97-AF65-F5344CB8AC3E}">
        <p14:creationId xmlns:p14="http://schemas.microsoft.com/office/powerpoint/2010/main" val="734130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North Dakota Nutrient Reduction Strategy</a:t>
            </a:r>
          </a:p>
        </p:txBody>
      </p:sp>
      <p:sp>
        <p:nvSpPr>
          <p:cNvPr id="4" name="Subtitle 3"/>
          <p:cNvSpPr>
            <a:spLocks noGrp="1"/>
          </p:cNvSpPr>
          <p:nvPr>
            <p:ph type="subTitle" idx="1"/>
          </p:nvPr>
        </p:nvSpPr>
        <p:spPr>
          <a:xfrm>
            <a:off x="914400" y="3886200"/>
            <a:ext cx="7315200" cy="1752600"/>
          </a:xfrm>
        </p:spPr>
        <p:txBody>
          <a:bodyPr>
            <a:normAutofit/>
          </a:bodyPr>
          <a:lstStyle/>
          <a:p>
            <a:r>
              <a:rPr lang="en-US" dirty="0"/>
              <a:t>Prepared for the Point Source Workgroup</a:t>
            </a:r>
          </a:p>
          <a:p>
            <a:r>
              <a:rPr lang="en-US" dirty="0"/>
              <a:t>October 14, 2014</a:t>
            </a:r>
          </a:p>
          <a:p>
            <a:r>
              <a:rPr lang="en-US" dirty="0"/>
              <a:t>Fargo, 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Planning Team Meeting</a:t>
            </a:r>
          </a:p>
        </p:txBody>
      </p:sp>
      <p:sp>
        <p:nvSpPr>
          <p:cNvPr id="3" name="Content Placeholder 2"/>
          <p:cNvSpPr>
            <a:spLocks noGrp="1"/>
          </p:cNvSpPr>
          <p:nvPr>
            <p:ph idx="1"/>
          </p:nvPr>
        </p:nvSpPr>
        <p:spPr/>
        <p:txBody>
          <a:bodyPr>
            <a:normAutofit lnSpcReduction="10000"/>
          </a:bodyPr>
          <a:lstStyle/>
          <a:p>
            <a:r>
              <a:rPr lang="en-US" dirty="0"/>
              <a:t>April 11, 2013</a:t>
            </a:r>
          </a:p>
          <a:p>
            <a:r>
              <a:rPr lang="en-US" dirty="0"/>
              <a:t>Purpose – </a:t>
            </a:r>
          </a:p>
          <a:p>
            <a:pPr lvl="1"/>
            <a:r>
              <a:rPr lang="en-US" dirty="0"/>
              <a:t>Receive an update on other states’ progress towards nutrient management strategies. </a:t>
            </a:r>
          </a:p>
          <a:p>
            <a:pPr lvl="1"/>
            <a:r>
              <a:rPr lang="en-US" dirty="0"/>
              <a:t>Approve the draft outline of North Dakota’s Statewide Nutrient Reduction Strategy </a:t>
            </a:r>
          </a:p>
          <a:p>
            <a:pPr lvl="1"/>
            <a:r>
              <a:rPr lang="en-US" dirty="0">
                <a:solidFill>
                  <a:schemeClr val="bg1">
                    <a:lumMod val="75000"/>
                  </a:schemeClr>
                </a:solidFill>
              </a:rPr>
              <a:t>Review processes and procedures for prioritizing watersheds/waterbodies for nutrient reduction.</a:t>
            </a:r>
          </a:p>
          <a:p>
            <a:pPr lvl="1"/>
            <a:r>
              <a:rPr lang="en-US" dirty="0">
                <a:solidFill>
                  <a:schemeClr val="bg1">
                    <a:lumMod val="75000"/>
                  </a:schemeClr>
                </a:solidFill>
              </a:rPr>
              <a:t>Develop technical work groups to forward the development of the statewide strategy. </a:t>
            </a:r>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Nutrient Reduction Strategy Outline</a:t>
            </a:r>
          </a:p>
        </p:txBody>
      </p:sp>
      <p:sp>
        <p:nvSpPr>
          <p:cNvPr id="6" name="Content Placeholder 5"/>
          <p:cNvSpPr>
            <a:spLocks noGrp="1"/>
          </p:cNvSpPr>
          <p:nvPr>
            <p:ph idx="1"/>
          </p:nvPr>
        </p:nvSpPr>
        <p:spPr>
          <a:xfrm>
            <a:off x="533400" y="1143000"/>
            <a:ext cx="8229600" cy="5410200"/>
          </a:xfrm>
        </p:spPr>
        <p:txBody>
          <a:bodyPr>
            <a:noAutofit/>
          </a:bodyPr>
          <a:lstStyle/>
          <a:p>
            <a:pPr>
              <a:buNone/>
            </a:pPr>
            <a:r>
              <a:rPr lang="en-US" sz="1600" b="1" dirty="0"/>
              <a:t>1. </a:t>
            </a:r>
            <a:r>
              <a:rPr lang="en-US" sz="1600" b="1" dirty="0" err="1"/>
              <a:t>Backgound</a:t>
            </a:r>
            <a:endParaRPr lang="en-US" sz="1600" b="1" dirty="0"/>
          </a:p>
          <a:p>
            <a:pPr>
              <a:buNone/>
            </a:pPr>
            <a:r>
              <a:rPr lang="en-US" sz="1600" b="1" dirty="0"/>
              <a:t>	Scope of the problem</a:t>
            </a:r>
          </a:p>
          <a:p>
            <a:pPr>
              <a:buNone/>
            </a:pPr>
            <a:r>
              <a:rPr lang="en-US" sz="1600" b="1" dirty="0"/>
              <a:t>		What are nutrients and why are they a problem</a:t>
            </a:r>
          </a:p>
          <a:p>
            <a:pPr>
              <a:buNone/>
            </a:pPr>
            <a:r>
              <a:rPr lang="en-US" sz="1600" b="1" dirty="0"/>
              <a:t>		Nationally and internationally</a:t>
            </a:r>
          </a:p>
          <a:p>
            <a:pPr>
              <a:buNone/>
            </a:pPr>
            <a:r>
              <a:rPr lang="en-US" sz="1600" b="1" dirty="0"/>
              <a:t>		State and local</a:t>
            </a:r>
          </a:p>
          <a:p>
            <a:pPr>
              <a:buNone/>
            </a:pPr>
            <a:r>
              <a:rPr lang="en-US" sz="1600" b="1" dirty="0"/>
              <a:t>		Sources and stressors</a:t>
            </a:r>
          </a:p>
          <a:p>
            <a:pPr>
              <a:buNone/>
            </a:pPr>
            <a:r>
              <a:rPr lang="en-US" sz="1600" b="1" dirty="0"/>
              <a:t>	</a:t>
            </a:r>
          </a:p>
          <a:p>
            <a:pPr>
              <a:buNone/>
            </a:pPr>
            <a:r>
              <a:rPr lang="en-US" sz="1600" b="1" dirty="0"/>
              <a:t>2. Why a nutrient reduction strategy for ND</a:t>
            </a:r>
          </a:p>
          <a:p>
            <a:pPr>
              <a:buNone/>
            </a:pPr>
            <a:r>
              <a:rPr lang="en-US" sz="1600" b="1" dirty="0"/>
              <a:t>	History with the issue</a:t>
            </a:r>
          </a:p>
          <a:p>
            <a:pPr>
              <a:buNone/>
            </a:pPr>
            <a:r>
              <a:rPr lang="en-US" sz="1600" b="1" dirty="0"/>
              <a:t>		EPA</a:t>
            </a:r>
          </a:p>
          <a:p>
            <a:pPr>
              <a:buNone/>
            </a:pPr>
            <a:r>
              <a:rPr lang="en-US" sz="1600" b="1" dirty="0"/>
              <a:t>	Nutrient strategy development process</a:t>
            </a:r>
          </a:p>
          <a:p>
            <a:pPr>
              <a:buNone/>
            </a:pPr>
            <a:r>
              <a:rPr lang="en-US" sz="1600" b="1" dirty="0"/>
              <a:t>	Other nutrient reduction efforts?</a:t>
            </a:r>
          </a:p>
          <a:p>
            <a:pPr>
              <a:buNone/>
            </a:pPr>
            <a:r>
              <a:rPr lang="en-US" sz="1600" b="1" dirty="0"/>
              <a:t>		MT</a:t>
            </a:r>
          </a:p>
          <a:p>
            <a:pPr>
              <a:buNone/>
            </a:pPr>
            <a:r>
              <a:rPr lang="en-US" sz="1600" b="1" dirty="0"/>
              <a:t>		MN</a:t>
            </a:r>
          </a:p>
          <a:p>
            <a:pPr>
              <a:buNone/>
            </a:pPr>
            <a:r>
              <a:rPr lang="en-US" sz="1600" b="1" dirty="0"/>
              <a:t>		Red River basin</a:t>
            </a:r>
          </a:p>
          <a:p>
            <a:pPr>
              <a:buNone/>
            </a:pPr>
            <a:r>
              <a:rPr lang="en-US" sz="1600" b="1" dirty="0"/>
              <a:t>	Current and past efforts to address nutrient management</a:t>
            </a:r>
          </a:p>
          <a:p>
            <a:pPr>
              <a:buNone/>
            </a:pPr>
            <a:r>
              <a:rPr lang="en-US" sz="1600" b="1" dirty="0"/>
              <a:t>		Lessons learned</a:t>
            </a:r>
          </a:p>
          <a:p>
            <a:pPr>
              <a:buNone/>
            </a:pPr>
            <a:r>
              <a:rPr lang="en-US" sz="1600" b="1" dirty="0"/>
              <a:t>		Practices that worked and didn’t work</a:t>
            </a:r>
          </a:p>
          <a:p>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Nutrient Reduction Strategy Outline</a:t>
            </a:r>
          </a:p>
        </p:txBody>
      </p:sp>
      <p:sp>
        <p:nvSpPr>
          <p:cNvPr id="6" name="Content Placeholder 5"/>
          <p:cNvSpPr>
            <a:spLocks noGrp="1"/>
          </p:cNvSpPr>
          <p:nvPr>
            <p:ph idx="1"/>
          </p:nvPr>
        </p:nvSpPr>
        <p:spPr>
          <a:xfrm>
            <a:off x="533400" y="1143000"/>
            <a:ext cx="8229600" cy="5410200"/>
          </a:xfrm>
        </p:spPr>
        <p:txBody>
          <a:bodyPr>
            <a:noAutofit/>
          </a:bodyPr>
          <a:lstStyle/>
          <a:p>
            <a:pPr>
              <a:buNone/>
            </a:pPr>
            <a:endParaRPr lang="en-US" sz="1600" b="1" dirty="0"/>
          </a:p>
          <a:p>
            <a:pPr>
              <a:buNone/>
            </a:pPr>
            <a:r>
              <a:rPr lang="en-US" sz="1600" b="1" dirty="0"/>
              <a:t>3. How does a nutrient management strategy relate to other watershed and water quality management programs and activities in the state?</a:t>
            </a:r>
          </a:p>
          <a:p>
            <a:pPr>
              <a:buNone/>
            </a:pPr>
            <a:r>
              <a:rPr lang="en-US" sz="1600" b="1" dirty="0"/>
              <a:t>	Section 319 NPS Management Program</a:t>
            </a:r>
          </a:p>
          <a:p>
            <a:pPr>
              <a:buNone/>
            </a:pPr>
            <a:r>
              <a:rPr lang="en-US" sz="1600" b="1" dirty="0"/>
              <a:t>	Water Quality Monitoring and Assessment</a:t>
            </a:r>
          </a:p>
          <a:p>
            <a:pPr>
              <a:buNone/>
            </a:pPr>
            <a:r>
              <a:rPr lang="en-US" sz="1600" b="1" dirty="0"/>
              <a:t>	Wetland Protection</a:t>
            </a:r>
          </a:p>
          <a:p>
            <a:pPr>
              <a:buNone/>
            </a:pPr>
            <a:r>
              <a:rPr lang="en-US" sz="1600" b="1" dirty="0"/>
              <a:t>	TMDL Program</a:t>
            </a:r>
          </a:p>
          <a:p>
            <a:pPr>
              <a:buNone/>
            </a:pPr>
            <a:r>
              <a:rPr lang="en-US" sz="1600" b="1" dirty="0"/>
              <a:t>	Regulatory programs (e.g., NDPDES, </a:t>
            </a:r>
            <a:r>
              <a:rPr lang="en-US" sz="1600" b="1" dirty="0" err="1"/>
              <a:t>Stormwater</a:t>
            </a:r>
            <a:r>
              <a:rPr lang="en-US" sz="1600" b="1" dirty="0"/>
              <a:t>, septic systems, AFO/CAFO)</a:t>
            </a:r>
          </a:p>
          <a:p>
            <a:pPr>
              <a:buNone/>
            </a:pPr>
            <a:r>
              <a:rPr lang="en-US" sz="1600" b="1" dirty="0"/>
              <a:t>	Water Quality Standards</a:t>
            </a:r>
          </a:p>
          <a:p>
            <a:pPr>
              <a:buNone/>
            </a:pPr>
            <a:r>
              <a:rPr lang="en-US" sz="1600" b="1" dirty="0"/>
              <a:t>	Basin planning</a:t>
            </a:r>
          </a:p>
          <a:p>
            <a:pPr>
              <a:buNone/>
            </a:pPr>
            <a:r>
              <a:rPr lang="en-US" sz="1600" b="1" dirty="0"/>
              <a:t>		SWC</a:t>
            </a:r>
          </a:p>
          <a:p>
            <a:pPr>
              <a:buNone/>
            </a:pPr>
            <a:r>
              <a:rPr lang="en-US" sz="1600" b="1" dirty="0"/>
              <a:t>		NRCS locally lead process</a:t>
            </a:r>
          </a:p>
          <a:p>
            <a:pPr>
              <a:buNone/>
            </a:pPr>
            <a:r>
              <a:rPr lang="en-US" sz="1600" b="1" dirty="0"/>
              <a:t>		Municipal and county planning and zoning</a:t>
            </a:r>
          </a:p>
          <a:p>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Nutrient Reduction Strategy Outline</a:t>
            </a:r>
          </a:p>
        </p:txBody>
      </p:sp>
      <p:sp>
        <p:nvSpPr>
          <p:cNvPr id="6" name="Content Placeholder 5"/>
          <p:cNvSpPr>
            <a:spLocks noGrp="1"/>
          </p:cNvSpPr>
          <p:nvPr>
            <p:ph idx="1"/>
          </p:nvPr>
        </p:nvSpPr>
        <p:spPr>
          <a:xfrm>
            <a:off x="533400" y="1143000"/>
            <a:ext cx="8229600" cy="5410200"/>
          </a:xfrm>
        </p:spPr>
        <p:txBody>
          <a:bodyPr>
            <a:noAutofit/>
          </a:bodyPr>
          <a:lstStyle/>
          <a:p>
            <a:pPr>
              <a:buNone/>
            </a:pPr>
            <a:endParaRPr lang="en-US" sz="1600" b="1" dirty="0"/>
          </a:p>
          <a:p>
            <a:pPr>
              <a:buNone/>
            </a:pPr>
            <a:r>
              <a:rPr lang="en-US" sz="1600" b="1" dirty="0"/>
              <a:t>4. Elements of a state nutrient reduction strategy</a:t>
            </a:r>
          </a:p>
          <a:p>
            <a:pPr>
              <a:buNone/>
            </a:pPr>
            <a:r>
              <a:rPr lang="en-US" sz="1600" b="1" dirty="0"/>
              <a:t>	Priority watersheds </a:t>
            </a:r>
          </a:p>
          <a:p>
            <a:pPr>
              <a:buNone/>
            </a:pPr>
            <a:r>
              <a:rPr lang="en-US" sz="1600" b="1" dirty="0"/>
              <a:t>		Prioritization factors</a:t>
            </a:r>
          </a:p>
          <a:p>
            <a:pPr>
              <a:buNone/>
            </a:pPr>
            <a:r>
              <a:rPr lang="en-US" sz="1600" b="1" dirty="0"/>
              <a:t>	Load and targets</a:t>
            </a:r>
          </a:p>
          <a:p>
            <a:pPr>
              <a:buNone/>
            </a:pPr>
            <a:r>
              <a:rPr lang="en-US" sz="1600" b="1" dirty="0"/>
              <a:t>		Nutrient criteria and TMDLs</a:t>
            </a:r>
          </a:p>
          <a:p>
            <a:pPr>
              <a:buNone/>
            </a:pPr>
            <a:r>
              <a:rPr lang="en-US" sz="1600" b="1" dirty="0"/>
              <a:t>	Source reduction strategies</a:t>
            </a:r>
          </a:p>
          <a:p>
            <a:pPr>
              <a:buNone/>
            </a:pPr>
            <a:r>
              <a:rPr lang="en-US" sz="1600" b="1" dirty="0"/>
              <a:t>		NPS (Agriculture, Urban)</a:t>
            </a:r>
          </a:p>
          <a:p>
            <a:pPr>
              <a:buNone/>
            </a:pPr>
            <a:r>
              <a:rPr lang="en-US" sz="1600" b="1" dirty="0"/>
              <a:t>		Point sources </a:t>
            </a:r>
          </a:p>
          <a:p>
            <a:pPr>
              <a:buNone/>
            </a:pPr>
            <a:r>
              <a:rPr lang="en-US" sz="1600" b="1" dirty="0"/>
              <a:t>			Industrial, Municipal</a:t>
            </a:r>
          </a:p>
          <a:p>
            <a:pPr>
              <a:buNone/>
            </a:pPr>
            <a:r>
              <a:rPr lang="en-US" sz="1600" b="1" dirty="0"/>
              <a:t>			</a:t>
            </a:r>
            <a:r>
              <a:rPr lang="en-US" sz="1600" b="1" dirty="0" err="1"/>
              <a:t>Stormwater</a:t>
            </a:r>
            <a:r>
              <a:rPr lang="en-US" sz="1600" b="1" dirty="0"/>
              <a:t>, Septic systems, AFO/CAFO</a:t>
            </a:r>
          </a:p>
          <a:p>
            <a:pPr>
              <a:buNone/>
            </a:pPr>
            <a:r>
              <a:rPr lang="en-US" sz="1600" b="1" dirty="0"/>
              <a:t>			Monitoring</a:t>
            </a:r>
          </a:p>
          <a:p>
            <a:pPr>
              <a:buNone/>
            </a:pPr>
            <a:r>
              <a:rPr lang="en-US" sz="1600" b="1" dirty="0"/>
              <a:t>	</a:t>
            </a:r>
          </a:p>
          <a:p>
            <a:pPr>
              <a:buNone/>
            </a:pP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Nutrient Reduction Strategy Outline</a:t>
            </a:r>
          </a:p>
        </p:txBody>
      </p:sp>
      <p:sp>
        <p:nvSpPr>
          <p:cNvPr id="6" name="Content Placeholder 5"/>
          <p:cNvSpPr>
            <a:spLocks noGrp="1"/>
          </p:cNvSpPr>
          <p:nvPr>
            <p:ph idx="1"/>
          </p:nvPr>
        </p:nvSpPr>
        <p:spPr>
          <a:xfrm>
            <a:off x="533400" y="1143000"/>
            <a:ext cx="8229600" cy="5410200"/>
          </a:xfrm>
        </p:spPr>
        <p:txBody>
          <a:bodyPr>
            <a:noAutofit/>
          </a:bodyPr>
          <a:lstStyle/>
          <a:p>
            <a:pPr>
              <a:buNone/>
            </a:pPr>
            <a:endParaRPr lang="en-US" sz="1600" b="1" dirty="0"/>
          </a:p>
          <a:p>
            <a:pPr>
              <a:buNone/>
            </a:pPr>
            <a:r>
              <a:rPr lang="en-US" sz="1600" b="1" dirty="0"/>
              <a:t>4. Elements of a state nutrient reduction strategy (</a:t>
            </a:r>
            <a:r>
              <a:rPr lang="en-US" sz="1600" b="1" dirty="0" err="1"/>
              <a:t>con’t</a:t>
            </a:r>
            <a:r>
              <a:rPr lang="en-US" sz="1600" b="1" dirty="0"/>
              <a:t>)</a:t>
            </a:r>
          </a:p>
          <a:p>
            <a:pPr>
              <a:buNone/>
            </a:pPr>
            <a:r>
              <a:rPr lang="en-US" sz="1600" b="1" dirty="0"/>
              <a:t>	Nutrient criteria</a:t>
            </a:r>
          </a:p>
          <a:p>
            <a:pPr>
              <a:buNone/>
            </a:pPr>
            <a:r>
              <a:rPr lang="en-US" sz="1600" b="1" dirty="0"/>
              <a:t>		Nutrient criteria development plan	</a:t>
            </a:r>
          </a:p>
          <a:p>
            <a:pPr>
              <a:buNone/>
            </a:pPr>
            <a:r>
              <a:rPr lang="en-US" sz="1600" b="1" dirty="0"/>
              <a:t>		Narrative</a:t>
            </a:r>
          </a:p>
          <a:p>
            <a:pPr>
              <a:buNone/>
            </a:pPr>
            <a:r>
              <a:rPr lang="en-US" sz="1600" b="1" dirty="0"/>
              <a:t>			Targets/criteria developed and expressed through site specific TMDLs or</a:t>
            </a:r>
          </a:p>
          <a:p>
            <a:pPr>
              <a:buNone/>
            </a:pPr>
            <a:r>
              <a:rPr lang="en-US" sz="1600" b="1" dirty="0"/>
              <a:t>			 other studies/investigations</a:t>
            </a:r>
          </a:p>
          <a:p>
            <a:pPr>
              <a:buNone/>
            </a:pPr>
            <a:r>
              <a:rPr lang="en-US" sz="1600" b="1" dirty="0"/>
              <a:t> 	Accountability and verification measures</a:t>
            </a:r>
          </a:p>
          <a:p>
            <a:pPr>
              <a:buNone/>
            </a:pPr>
            <a:r>
              <a:rPr lang="en-US" sz="1600" b="1" dirty="0"/>
              <a:t>		Monitoring and assessment</a:t>
            </a:r>
          </a:p>
          <a:p>
            <a:pPr>
              <a:buNone/>
            </a:pPr>
            <a:r>
              <a:rPr lang="en-US" sz="1600" b="1" dirty="0"/>
              <a:t>		Adaptive management</a:t>
            </a:r>
          </a:p>
          <a:p>
            <a:pPr>
              <a:buNone/>
            </a:pPr>
            <a:r>
              <a:rPr lang="en-US" sz="1600" b="1" dirty="0"/>
              <a:t>	Reporting</a:t>
            </a:r>
          </a:p>
          <a:p>
            <a:pPr>
              <a:buNone/>
            </a:pPr>
            <a:endParaRPr lang="en-US" sz="1600" b="1" dirty="0"/>
          </a:p>
          <a:p>
            <a:pPr>
              <a:buNone/>
            </a:pP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Planning Team Meeting</a:t>
            </a:r>
          </a:p>
        </p:txBody>
      </p:sp>
      <p:sp>
        <p:nvSpPr>
          <p:cNvPr id="3" name="Content Placeholder 2"/>
          <p:cNvSpPr>
            <a:spLocks noGrp="1"/>
          </p:cNvSpPr>
          <p:nvPr>
            <p:ph idx="1"/>
          </p:nvPr>
        </p:nvSpPr>
        <p:spPr/>
        <p:txBody>
          <a:bodyPr>
            <a:normAutofit lnSpcReduction="10000"/>
          </a:bodyPr>
          <a:lstStyle/>
          <a:p>
            <a:r>
              <a:rPr lang="en-US" dirty="0"/>
              <a:t>April 11, 2013</a:t>
            </a:r>
          </a:p>
          <a:p>
            <a:r>
              <a:rPr lang="en-US" dirty="0"/>
              <a:t>Purpose – </a:t>
            </a:r>
          </a:p>
          <a:p>
            <a:pPr lvl="1"/>
            <a:r>
              <a:rPr lang="en-US" dirty="0">
                <a:solidFill>
                  <a:schemeClr val="bg1">
                    <a:lumMod val="75000"/>
                  </a:schemeClr>
                </a:solidFill>
              </a:rPr>
              <a:t>Receive an update on other states’ progress towards nutrient management strategies. </a:t>
            </a:r>
          </a:p>
          <a:p>
            <a:pPr lvl="1"/>
            <a:r>
              <a:rPr lang="en-US" dirty="0">
                <a:solidFill>
                  <a:schemeClr val="bg1">
                    <a:lumMod val="75000"/>
                  </a:schemeClr>
                </a:solidFill>
              </a:rPr>
              <a:t>Approve the draft outline of North Dakota’s Statewide Nutrient Reduction Strategy </a:t>
            </a:r>
          </a:p>
          <a:p>
            <a:pPr lvl="1"/>
            <a:r>
              <a:rPr lang="en-US" dirty="0"/>
              <a:t>Review processes and procedures for prioritizing watersheds/waterbodies for nutrient reduction.</a:t>
            </a:r>
          </a:p>
          <a:p>
            <a:pPr lvl="1"/>
            <a:r>
              <a:rPr lang="en-US" dirty="0"/>
              <a:t>Develop technical work groups to forward the development of the statewide strategy. </a:t>
            </a:r>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Workgroups</a:t>
            </a:r>
          </a:p>
        </p:txBody>
      </p:sp>
      <p:graphicFrame>
        <p:nvGraphicFramePr>
          <p:cNvPr id="3" name="Diagram 2"/>
          <p:cNvGraphicFramePr/>
          <p:nvPr/>
        </p:nvGraphicFramePr>
        <p:xfrm>
          <a:off x="483079" y="1371600"/>
          <a:ext cx="8177841"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December 19</a:t>
            </a:r>
            <a:r>
              <a:rPr lang="en-US" baseline="30000" dirty="0"/>
              <a:t>th</a:t>
            </a:r>
            <a:r>
              <a:rPr lang="en-US" dirty="0"/>
              <a:t> Stakeholder Meeting</a:t>
            </a:r>
          </a:p>
        </p:txBody>
      </p:sp>
      <p:sp>
        <p:nvSpPr>
          <p:cNvPr id="3" name="Content Placeholder 2"/>
          <p:cNvSpPr>
            <a:spLocks noGrp="1"/>
          </p:cNvSpPr>
          <p:nvPr>
            <p:ph idx="1"/>
          </p:nvPr>
        </p:nvSpPr>
        <p:spPr>
          <a:xfrm>
            <a:off x="457200" y="1295400"/>
            <a:ext cx="8229600" cy="4830763"/>
          </a:xfrm>
        </p:spPr>
        <p:txBody>
          <a:bodyPr>
            <a:normAutofit/>
          </a:bodyPr>
          <a:lstStyle/>
          <a:p>
            <a:pPr lvl="1">
              <a:buFont typeface="Wingdings" pitchFamily="2" charset="2"/>
              <a:buChar char="§"/>
            </a:pPr>
            <a:r>
              <a:rPr lang="en-US" dirty="0"/>
              <a:t>Purpose – </a:t>
            </a:r>
          </a:p>
          <a:p>
            <a:pPr lvl="2"/>
            <a:r>
              <a:rPr lang="en-US" dirty="0"/>
              <a:t>Inform stakeholders of efforts to date</a:t>
            </a:r>
          </a:p>
          <a:p>
            <a:pPr lvl="2"/>
            <a:r>
              <a:rPr lang="en-US" dirty="0"/>
              <a:t>Seek input from a broad group of stakeholders with an interest and stake in the nutrient problem and reduction strategies in the state</a:t>
            </a:r>
          </a:p>
          <a:p>
            <a:pPr lvl="3"/>
            <a:r>
              <a:rPr lang="en-US" dirty="0"/>
              <a:t>91 participants</a:t>
            </a:r>
          </a:p>
          <a:p>
            <a:pPr lvl="2"/>
            <a:r>
              <a:rPr lang="en-US" dirty="0"/>
              <a:t>Convene workgroups  and begin the process of developing the elements of the strategy</a:t>
            </a:r>
          </a:p>
          <a:p>
            <a:pPr lvl="1">
              <a:buFont typeface="Wingdings" pitchFamily="2" charset="2"/>
              <a:buChar char="§"/>
            </a:pPr>
            <a:endParaRPr lang="en-US" dirty="0"/>
          </a:p>
          <a:p>
            <a:pPr lvl="1"/>
            <a:endParaRPr lang="en-US" dirty="0"/>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December 19</a:t>
            </a:r>
            <a:r>
              <a:rPr lang="en-US" baseline="30000" dirty="0"/>
              <a:t>th</a:t>
            </a:r>
            <a:r>
              <a:rPr lang="en-US" dirty="0"/>
              <a:t> Stakeholder Meeting</a:t>
            </a:r>
          </a:p>
        </p:txBody>
      </p:sp>
      <p:sp>
        <p:nvSpPr>
          <p:cNvPr id="3" name="Content Placeholder 2"/>
          <p:cNvSpPr>
            <a:spLocks noGrp="1"/>
          </p:cNvSpPr>
          <p:nvPr>
            <p:ph idx="1"/>
          </p:nvPr>
        </p:nvSpPr>
        <p:spPr>
          <a:xfrm>
            <a:off x="457200" y="1295400"/>
            <a:ext cx="8229600" cy="4830763"/>
          </a:xfrm>
        </p:spPr>
        <p:txBody>
          <a:bodyPr>
            <a:normAutofit/>
          </a:bodyPr>
          <a:lstStyle/>
          <a:p>
            <a:pPr lvl="1">
              <a:buFont typeface="Wingdings" pitchFamily="2" charset="2"/>
              <a:buChar char="§"/>
            </a:pPr>
            <a:r>
              <a:rPr lang="en-US" dirty="0"/>
              <a:t>Workgroup results</a:t>
            </a:r>
          </a:p>
          <a:p>
            <a:pPr lvl="2">
              <a:buFont typeface="Wingdings" pitchFamily="2" charset="2"/>
              <a:buChar char="§"/>
            </a:pPr>
            <a:r>
              <a:rPr lang="en-US" dirty="0"/>
              <a:t>Five workgroups </a:t>
            </a:r>
          </a:p>
          <a:p>
            <a:pPr lvl="3">
              <a:buFont typeface="Wingdings" pitchFamily="2" charset="2"/>
              <a:buChar char="§"/>
            </a:pPr>
            <a:r>
              <a:rPr lang="en-US" dirty="0"/>
              <a:t>Point sources</a:t>
            </a:r>
          </a:p>
          <a:p>
            <a:pPr lvl="3">
              <a:buFont typeface="Wingdings" pitchFamily="2" charset="2"/>
              <a:buChar char="§"/>
            </a:pPr>
            <a:r>
              <a:rPr lang="en-US" dirty="0"/>
              <a:t>Ag/nonpoint sources</a:t>
            </a:r>
          </a:p>
          <a:p>
            <a:pPr lvl="3">
              <a:buFont typeface="Wingdings" pitchFamily="2" charset="2"/>
              <a:buChar char="§"/>
            </a:pPr>
            <a:r>
              <a:rPr lang="en-US" dirty="0"/>
              <a:t>Prioritization</a:t>
            </a:r>
          </a:p>
          <a:p>
            <a:pPr lvl="3">
              <a:buFont typeface="Wingdings" pitchFamily="2" charset="2"/>
              <a:buChar char="§"/>
            </a:pPr>
            <a:r>
              <a:rPr lang="en-US" dirty="0"/>
              <a:t>Nutrient Criteria</a:t>
            </a:r>
          </a:p>
          <a:p>
            <a:pPr lvl="3">
              <a:buFont typeface="Wingdings" pitchFamily="2" charset="2"/>
              <a:buChar char="§"/>
            </a:pPr>
            <a:r>
              <a:rPr lang="en-US" dirty="0"/>
              <a:t>Education/Outreach</a:t>
            </a:r>
          </a:p>
          <a:p>
            <a:pPr lvl="2">
              <a:buFont typeface="Wingdings" pitchFamily="2" charset="2"/>
              <a:buChar char="§"/>
            </a:pPr>
            <a:r>
              <a:rPr lang="en-US" dirty="0"/>
              <a:t>Carousel Process</a:t>
            </a:r>
          </a:p>
          <a:p>
            <a:pPr lvl="3">
              <a:buFont typeface="Wingdings" pitchFamily="2" charset="2"/>
              <a:buChar char="§"/>
            </a:pPr>
            <a:r>
              <a:rPr lang="en-US" dirty="0"/>
              <a:t>Why?</a:t>
            </a:r>
          </a:p>
          <a:p>
            <a:pPr lvl="3">
              <a:buFont typeface="Wingdings" pitchFamily="2" charset="2"/>
              <a:buChar char="§"/>
            </a:pPr>
            <a:r>
              <a:rPr lang="en-US" dirty="0"/>
              <a:t>How?</a:t>
            </a:r>
          </a:p>
          <a:p>
            <a:pPr lvl="3">
              <a:buFont typeface="Wingdings" pitchFamily="2" charset="2"/>
              <a:buChar char="§"/>
            </a:pPr>
            <a:r>
              <a:rPr lang="en-US" dirty="0"/>
              <a:t>Elements and Considerations</a:t>
            </a:r>
          </a:p>
          <a:p>
            <a:pPr lvl="3">
              <a:buFont typeface="Wingdings" pitchFamily="2" charset="2"/>
              <a:buChar char="§"/>
            </a:pPr>
            <a:r>
              <a:rPr lang="en-US" dirty="0"/>
              <a:t>Roadblocks</a:t>
            </a:r>
          </a:p>
          <a:p>
            <a:pPr lvl="1"/>
            <a:endParaRPr lang="en-US" dirty="0"/>
          </a:p>
          <a:p>
            <a:pPr lv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December 19</a:t>
            </a:r>
            <a:r>
              <a:rPr lang="en-US" baseline="30000" dirty="0"/>
              <a:t>th</a:t>
            </a:r>
            <a:r>
              <a:rPr lang="en-US" dirty="0"/>
              <a:t> Stakeholder Meeting</a:t>
            </a:r>
          </a:p>
        </p:txBody>
      </p:sp>
      <p:sp>
        <p:nvSpPr>
          <p:cNvPr id="3" name="Content Placeholder 2"/>
          <p:cNvSpPr>
            <a:spLocks noGrp="1"/>
          </p:cNvSpPr>
          <p:nvPr>
            <p:ph idx="1"/>
          </p:nvPr>
        </p:nvSpPr>
        <p:spPr>
          <a:xfrm>
            <a:off x="457200" y="1219200"/>
            <a:ext cx="8229600" cy="4906963"/>
          </a:xfrm>
        </p:spPr>
        <p:txBody>
          <a:bodyPr>
            <a:normAutofit/>
          </a:bodyPr>
          <a:lstStyle/>
          <a:p>
            <a:pPr lvl="1">
              <a:buFont typeface="Wingdings" pitchFamily="2" charset="2"/>
              <a:buChar char="§"/>
            </a:pPr>
            <a:r>
              <a:rPr lang="en-US" dirty="0"/>
              <a:t>Point sources</a:t>
            </a:r>
          </a:p>
          <a:p>
            <a:pPr lvl="2">
              <a:buFont typeface="Wingdings" pitchFamily="2" charset="2"/>
              <a:buChar char="§"/>
            </a:pPr>
            <a:r>
              <a:rPr lang="en-US" dirty="0"/>
              <a:t>Why?</a:t>
            </a:r>
          </a:p>
          <a:p>
            <a:pPr lvl="3">
              <a:buFont typeface="Wingdings" pitchFamily="2" charset="2"/>
              <a:buChar char="§"/>
            </a:pPr>
            <a:r>
              <a:rPr lang="en-US" dirty="0"/>
              <a:t>Keep control at local level (keep EPA out) (13)</a:t>
            </a:r>
          </a:p>
          <a:p>
            <a:pPr lvl="3">
              <a:buFont typeface="Wingdings" pitchFamily="2" charset="2"/>
              <a:buChar char="§"/>
            </a:pPr>
            <a:r>
              <a:rPr lang="en-US" dirty="0"/>
              <a:t>Prevention is easier than correction (13)</a:t>
            </a:r>
          </a:p>
          <a:p>
            <a:pPr lvl="3">
              <a:buFont typeface="Wingdings" pitchFamily="2" charset="2"/>
              <a:buChar char="§"/>
            </a:pPr>
            <a:r>
              <a:rPr lang="en-US" dirty="0"/>
              <a:t>Protect drinking water (11)</a:t>
            </a:r>
          </a:p>
          <a:p>
            <a:pPr lvl="3">
              <a:buFont typeface="Wingdings" pitchFamily="2" charset="2"/>
              <a:buChar char="§"/>
            </a:pPr>
            <a:r>
              <a:rPr lang="en-US" dirty="0"/>
              <a:t>Watershed prioritization (9)</a:t>
            </a:r>
          </a:p>
          <a:p>
            <a:pPr lvl="2">
              <a:buFont typeface="Wingdings" pitchFamily="2" charset="2"/>
              <a:buChar char="§"/>
            </a:pPr>
            <a:r>
              <a:rPr lang="en-US" dirty="0"/>
              <a:t>How?</a:t>
            </a:r>
          </a:p>
          <a:p>
            <a:pPr lvl="3">
              <a:buFont typeface="Wingdings" pitchFamily="2" charset="2"/>
              <a:buChar char="§"/>
            </a:pPr>
            <a:r>
              <a:rPr lang="en-US" dirty="0"/>
              <a:t>Source control (reduced phosphorus content on products, appropriate application, public education) (22)</a:t>
            </a:r>
          </a:p>
          <a:p>
            <a:pPr lvl="3">
              <a:buFont typeface="Wingdings" pitchFamily="2" charset="2"/>
              <a:buChar char="§"/>
            </a:pPr>
            <a:r>
              <a:rPr lang="en-US" dirty="0"/>
              <a:t>Funding programs (17)</a:t>
            </a:r>
          </a:p>
          <a:p>
            <a:pPr lvl="3">
              <a:buFont typeface="Wingdings" pitchFamily="2" charset="2"/>
              <a:buChar char="§"/>
            </a:pPr>
            <a:r>
              <a:rPr lang="en-US" dirty="0"/>
              <a:t>Improved erosion and sediment control (9)</a:t>
            </a:r>
          </a:p>
          <a:p>
            <a:pPr lvl="3">
              <a:buFont typeface="Wingdings" pitchFamily="2" charset="2"/>
              <a:buChar char="§"/>
            </a:pPr>
            <a:r>
              <a:rPr lang="en-US" dirty="0"/>
              <a:t>Nutrient recycling for “beneficial” uses (7) </a:t>
            </a:r>
          </a:p>
          <a:p>
            <a:pPr lvl="3">
              <a:buFont typeface="Wingdings" pitchFamily="2" charset="2"/>
              <a:buChar char="§"/>
            </a:pPr>
            <a:endParaRPr lang="en-US" dirty="0"/>
          </a:p>
          <a:p>
            <a:pPr lv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have we been?</a:t>
            </a:r>
          </a:p>
        </p:txBody>
      </p:sp>
      <p:sp>
        <p:nvSpPr>
          <p:cNvPr id="3" name="Content Placeholder 2"/>
          <p:cNvSpPr>
            <a:spLocks noGrp="1"/>
          </p:cNvSpPr>
          <p:nvPr>
            <p:ph idx="1"/>
          </p:nvPr>
        </p:nvSpPr>
        <p:spPr/>
        <p:txBody>
          <a:bodyPr>
            <a:normAutofit fontScale="92500" lnSpcReduction="20000"/>
          </a:bodyPr>
          <a:lstStyle/>
          <a:p>
            <a:r>
              <a:rPr lang="en-US" dirty="0"/>
              <a:t>Nutrient criteria development plan – May 2007</a:t>
            </a:r>
          </a:p>
          <a:p>
            <a:r>
              <a:rPr lang="en-US" dirty="0"/>
              <a:t>Initial discussions on a state strategy in late 2011</a:t>
            </a:r>
          </a:p>
          <a:p>
            <a:r>
              <a:rPr lang="en-US" dirty="0"/>
              <a:t>Based, in part, on Stoner memo (March 16, 2011)</a:t>
            </a:r>
          </a:p>
          <a:p>
            <a:r>
              <a:rPr lang="en-US" dirty="0">
                <a:solidFill>
                  <a:schemeClr val="bg1">
                    <a:lumMod val="65000"/>
                  </a:schemeClr>
                </a:solidFill>
              </a:rPr>
              <a:t>Formed planning team</a:t>
            </a:r>
          </a:p>
          <a:p>
            <a:r>
              <a:rPr lang="en-US" dirty="0">
                <a:solidFill>
                  <a:schemeClr val="bg1">
                    <a:lumMod val="65000"/>
                  </a:schemeClr>
                </a:solidFill>
              </a:rPr>
              <a:t>Selected facilitator</a:t>
            </a:r>
          </a:p>
          <a:p>
            <a:r>
              <a:rPr lang="en-US" dirty="0">
                <a:solidFill>
                  <a:schemeClr val="bg1">
                    <a:lumMod val="65000"/>
                  </a:schemeClr>
                </a:solidFill>
              </a:rPr>
              <a:t>EPA contractor assistance</a:t>
            </a:r>
          </a:p>
          <a:p>
            <a:r>
              <a:rPr lang="en-US" dirty="0">
                <a:solidFill>
                  <a:schemeClr val="bg1">
                    <a:lumMod val="65000"/>
                  </a:schemeClr>
                </a:solidFill>
              </a:rPr>
              <a:t>Developed Fact Sheet</a:t>
            </a:r>
          </a:p>
          <a:p>
            <a:r>
              <a:rPr lang="en-US" dirty="0">
                <a:solidFill>
                  <a:schemeClr val="bg1">
                    <a:lumMod val="65000"/>
                  </a:schemeClr>
                </a:solidFill>
              </a:rPr>
              <a:t>1</a:t>
            </a:r>
            <a:r>
              <a:rPr lang="en-US" baseline="30000" dirty="0">
                <a:solidFill>
                  <a:schemeClr val="bg1">
                    <a:lumMod val="65000"/>
                  </a:schemeClr>
                </a:solidFill>
              </a:rPr>
              <a:t>st</a:t>
            </a:r>
            <a:r>
              <a:rPr lang="en-US" dirty="0">
                <a:solidFill>
                  <a:schemeClr val="bg1">
                    <a:lumMod val="65000"/>
                  </a:schemeClr>
                </a:solidFill>
              </a:rPr>
              <a:t> Planning Team meeting Nov. 20, 2012</a:t>
            </a:r>
          </a:p>
          <a:p>
            <a:r>
              <a:rPr lang="en-US" dirty="0">
                <a:solidFill>
                  <a:schemeClr val="bg1">
                    <a:lumMod val="65000"/>
                  </a:schemeClr>
                </a:solidFill>
              </a:rPr>
              <a:t>Stakeholder meeting December 19, 2013</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December 19</a:t>
            </a:r>
            <a:r>
              <a:rPr lang="en-US" baseline="30000" dirty="0"/>
              <a:t>th</a:t>
            </a:r>
            <a:r>
              <a:rPr lang="en-US" dirty="0"/>
              <a:t> Stakeholder Meeting</a:t>
            </a:r>
          </a:p>
        </p:txBody>
      </p:sp>
      <p:sp>
        <p:nvSpPr>
          <p:cNvPr id="3" name="Content Placeholder 2"/>
          <p:cNvSpPr>
            <a:spLocks noGrp="1"/>
          </p:cNvSpPr>
          <p:nvPr>
            <p:ph idx="1"/>
          </p:nvPr>
        </p:nvSpPr>
        <p:spPr>
          <a:xfrm>
            <a:off x="304800" y="1219200"/>
            <a:ext cx="8382000" cy="4906963"/>
          </a:xfrm>
        </p:spPr>
        <p:txBody>
          <a:bodyPr>
            <a:normAutofit lnSpcReduction="10000"/>
          </a:bodyPr>
          <a:lstStyle/>
          <a:p>
            <a:pPr lvl="1">
              <a:buFont typeface="Wingdings" pitchFamily="2" charset="2"/>
              <a:buChar char="§"/>
            </a:pPr>
            <a:r>
              <a:rPr lang="en-US" dirty="0"/>
              <a:t>Point sources</a:t>
            </a:r>
          </a:p>
          <a:p>
            <a:pPr lvl="2">
              <a:buFont typeface="Wingdings" pitchFamily="2" charset="2"/>
              <a:buChar char="§"/>
            </a:pPr>
            <a:r>
              <a:rPr lang="en-US" dirty="0"/>
              <a:t>Elements and considerations</a:t>
            </a:r>
          </a:p>
          <a:p>
            <a:pPr lvl="3">
              <a:buFont typeface="Wingdings" pitchFamily="2" charset="2"/>
              <a:buChar char="§"/>
            </a:pPr>
            <a:r>
              <a:rPr lang="en-US" dirty="0"/>
              <a:t>Funding and costs (cost/benefit, bang for the buck, most beneficial) (23)</a:t>
            </a:r>
          </a:p>
          <a:p>
            <a:pPr lvl="3">
              <a:buFont typeface="Wingdings" pitchFamily="2" charset="2"/>
              <a:buChar char="§"/>
            </a:pPr>
            <a:r>
              <a:rPr lang="en-US" dirty="0"/>
              <a:t>Implementation and prioritization (municipal, industrial, watersheds, etc.) 8</a:t>
            </a:r>
          </a:p>
          <a:p>
            <a:pPr lvl="3">
              <a:buFont typeface="Wingdings" pitchFamily="2" charset="2"/>
              <a:buChar char="§"/>
            </a:pPr>
            <a:r>
              <a:rPr lang="en-US" dirty="0"/>
              <a:t>Waste that is generated from treatment (7)</a:t>
            </a:r>
          </a:p>
          <a:p>
            <a:pPr lvl="3">
              <a:buFont typeface="Wingdings" pitchFamily="2" charset="2"/>
              <a:buChar char="§"/>
            </a:pPr>
            <a:r>
              <a:rPr lang="en-US" dirty="0"/>
              <a:t>Is it reasonable? What is reasonable? Who defines reasonable? (7)</a:t>
            </a:r>
          </a:p>
          <a:p>
            <a:pPr lvl="2">
              <a:buFont typeface="Wingdings" pitchFamily="2" charset="2"/>
              <a:buChar char="§"/>
            </a:pPr>
            <a:r>
              <a:rPr lang="en-US" dirty="0"/>
              <a:t>Roadblocks</a:t>
            </a:r>
          </a:p>
          <a:p>
            <a:pPr lvl="3">
              <a:buFont typeface="Wingdings" pitchFamily="2" charset="2"/>
              <a:buChar char="§"/>
            </a:pPr>
            <a:r>
              <a:rPr lang="en-US" dirty="0"/>
              <a:t>$$$$ (22)</a:t>
            </a:r>
          </a:p>
          <a:p>
            <a:pPr lvl="3">
              <a:buFont typeface="Wingdings" pitchFamily="2" charset="2"/>
              <a:buChar char="§"/>
            </a:pPr>
            <a:r>
              <a:rPr lang="en-US" dirty="0"/>
              <a:t>Value-measurable benefits (15)</a:t>
            </a:r>
          </a:p>
          <a:p>
            <a:pPr lvl="3">
              <a:buFont typeface="Wingdings" pitchFamily="2" charset="2"/>
              <a:buChar char="§"/>
            </a:pPr>
            <a:r>
              <a:rPr lang="en-US" dirty="0"/>
              <a:t>Amount of available data to justify numeric limits (11)</a:t>
            </a:r>
          </a:p>
          <a:p>
            <a:pPr lvl="3">
              <a:buFont typeface="Wingdings" pitchFamily="2" charset="2"/>
              <a:buChar char="§"/>
            </a:pPr>
            <a:r>
              <a:rPr lang="en-US" dirty="0"/>
              <a:t>Fairness across stakeholders (fairness across jurisdictions) (11)</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Workgroup Outcomes</a:t>
            </a:r>
          </a:p>
        </p:txBody>
      </p:sp>
      <p:sp>
        <p:nvSpPr>
          <p:cNvPr id="3" name="Content Placeholder 2"/>
          <p:cNvSpPr>
            <a:spLocks noGrp="1"/>
          </p:cNvSpPr>
          <p:nvPr>
            <p:ph idx="1"/>
          </p:nvPr>
        </p:nvSpPr>
        <p:spPr/>
        <p:txBody>
          <a:bodyPr>
            <a:normAutofit/>
          </a:bodyPr>
          <a:lstStyle/>
          <a:p>
            <a:r>
              <a:rPr lang="en-US" dirty="0"/>
              <a:t>Prioritization</a:t>
            </a:r>
          </a:p>
          <a:p>
            <a:pPr lvl="1"/>
            <a:r>
              <a:rPr lang="en-US" dirty="0"/>
              <a:t>Evaluated a number of prioritization methods</a:t>
            </a:r>
          </a:p>
          <a:p>
            <a:pPr lvl="1"/>
            <a:r>
              <a:rPr lang="en-US" dirty="0"/>
              <a:t>Recommended the Recovery Potential Screen Tool process which has been developed by EPA Headquarters</a:t>
            </a:r>
          </a:p>
          <a:p>
            <a:pPr lvl="2"/>
            <a:r>
              <a:rPr lang="en-US" dirty="0"/>
              <a:t>Developed initially as a statewide prioritization method for the nutrient reduction strategy</a:t>
            </a:r>
          </a:p>
          <a:p>
            <a:pPr lvl="2"/>
            <a:r>
              <a:rPr lang="en-US" dirty="0"/>
              <a:t>Adapted by major river basin in the state and for other prioritization scenarios (e.g., TMDL development, monitoring, Section 319 watershed implementation)</a:t>
            </a:r>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001000" cy="3631763"/>
          </a:xfrm>
          <a:prstGeom prst="rect">
            <a:avLst/>
          </a:prstGeom>
          <a:ln>
            <a:solidFill>
              <a:schemeClr val="accent1"/>
            </a:solidFill>
          </a:ln>
        </p:spPr>
        <p:txBody>
          <a:bodyPr wrap="square">
            <a:spAutoFit/>
          </a:bodyPr>
          <a:lstStyle/>
          <a:p>
            <a:pPr algn="ctr">
              <a:lnSpc>
                <a:spcPct val="90000"/>
              </a:lnSpc>
            </a:pPr>
            <a:r>
              <a:rPr lang="en-US" sz="3200" b="1" u="sng" dirty="0"/>
              <a:t>What is Recovery Potential Screening?</a:t>
            </a:r>
          </a:p>
          <a:p>
            <a:pPr algn="ctr">
              <a:lnSpc>
                <a:spcPct val="80000"/>
              </a:lnSpc>
            </a:pPr>
            <a:endParaRPr lang="en-US" sz="2000" b="1" u="sng" dirty="0"/>
          </a:p>
          <a:p>
            <a:pPr algn="ctr">
              <a:lnSpc>
                <a:spcPct val="80000"/>
              </a:lnSpc>
            </a:pPr>
            <a:r>
              <a:rPr lang="en-US" sz="2400" b="1" i="1" dirty="0">
                <a:solidFill>
                  <a:srgbClr val="000099"/>
                </a:solidFill>
              </a:rPr>
              <a:t>A method to help</a:t>
            </a:r>
          </a:p>
          <a:p>
            <a:pPr algn="ctr">
              <a:lnSpc>
                <a:spcPct val="80000"/>
              </a:lnSpc>
            </a:pPr>
            <a:r>
              <a:rPr lang="en-US" sz="2400" b="1" i="1" dirty="0">
                <a:solidFill>
                  <a:srgbClr val="000099"/>
                </a:solidFill>
              </a:rPr>
              <a:t> states and restoration planners </a:t>
            </a:r>
          </a:p>
          <a:p>
            <a:pPr algn="ctr">
              <a:lnSpc>
                <a:spcPct val="80000"/>
              </a:lnSpc>
            </a:pPr>
            <a:r>
              <a:rPr lang="en-US" sz="2400" b="1" i="1" dirty="0">
                <a:solidFill>
                  <a:srgbClr val="000099"/>
                </a:solidFill>
              </a:rPr>
              <a:t>compare restorability across watersheds</a:t>
            </a:r>
            <a:endParaRPr lang="en-US" sz="2400" b="1" i="1" dirty="0"/>
          </a:p>
          <a:p>
            <a:pPr>
              <a:lnSpc>
                <a:spcPct val="80000"/>
              </a:lnSpc>
            </a:pPr>
            <a:endParaRPr lang="en-US" sz="2000" b="1" i="1" dirty="0">
              <a:latin typeface="Calibri" pitchFamily="34" charset="0"/>
            </a:endParaRPr>
          </a:p>
          <a:p>
            <a:pPr>
              <a:lnSpc>
                <a:spcPct val="90000"/>
              </a:lnSpc>
            </a:pPr>
            <a:r>
              <a:rPr lang="en-US" sz="2400" dirty="0">
                <a:latin typeface="Calibri" pitchFamily="34" charset="0"/>
              </a:rPr>
              <a:t>Science-based, indicator-driven (GIS and field monitoring data)</a:t>
            </a:r>
          </a:p>
          <a:p>
            <a:pPr>
              <a:lnSpc>
                <a:spcPct val="90000"/>
              </a:lnSpc>
            </a:pPr>
            <a:r>
              <a:rPr lang="en-US" sz="2400" dirty="0">
                <a:latin typeface="Calibri" pitchFamily="34" charset="0"/>
              </a:rPr>
              <a:t>Scores and compares watersheds relative to their:</a:t>
            </a:r>
          </a:p>
          <a:p>
            <a:pPr>
              <a:lnSpc>
                <a:spcPct val="90000"/>
              </a:lnSpc>
            </a:pPr>
            <a:endParaRPr lang="en-US" sz="1600" i="1" dirty="0">
              <a:solidFill>
                <a:srgbClr val="2A1500"/>
              </a:solidFill>
            </a:endParaRPr>
          </a:p>
          <a:p>
            <a:pPr>
              <a:lnSpc>
                <a:spcPct val="90000"/>
              </a:lnSpc>
            </a:pPr>
            <a:r>
              <a:rPr lang="en-US" sz="1600" i="1" dirty="0">
                <a:solidFill>
                  <a:srgbClr val="2A1500"/>
                </a:solidFill>
              </a:rPr>
              <a:t>			</a:t>
            </a:r>
            <a:r>
              <a:rPr lang="en-US" sz="2000" b="1" i="1" dirty="0">
                <a:solidFill>
                  <a:srgbClr val="2A1500"/>
                </a:solidFill>
              </a:rPr>
              <a:t>ecological condition</a:t>
            </a:r>
            <a:r>
              <a:rPr lang="en-US" sz="2000" i="1" dirty="0">
                <a:solidFill>
                  <a:srgbClr val="2A1500"/>
                </a:solidFill>
              </a:rPr>
              <a:t>, </a:t>
            </a:r>
          </a:p>
          <a:p>
            <a:pPr>
              <a:lnSpc>
                <a:spcPct val="90000"/>
              </a:lnSpc>
            </a:pPr>
            <a:r>
              <a:rPr lang="en-US" sz="2000" i="1" dirty="0">
                <a:solidFill>
                  <a:srgbClr val="2A1500"/>
                </a:solidFill>
              </a:rPr>
              <a:t>			</a:t>
            </a:r>
            <a:r>
              <a:rPr lang="en-US" sz="2000" b="1" i="1" dirty="0">
                <a:solidFill>
                  <a:srgbClr val="2A1500"/>
                </a:solidFill>
              </a:rPr>
              <a:t>exposure to stressors</a:t>
            </a:r>
            <a:r>
              <a:rPr lang="en-US" sz="2000" i="1" dirty="0">
                <a:solidFill>
                  <a:srgbClr val="2A1500"/>
                </a:solidFill>
              </a:rPr>
              <a:t>, and </a:t>
            </a:r>
          </a:p>
          <a:p>
            <a:pPr>
              <a:lnSpc>
                <a:spcPct val="90000"/>
              </a:lnSpc>
            </a:pPr>
            <a:r>
              <a:rPr lang="en-US" sz="2000" i="1" dirty="0">
                <a:solidFill>
                  <a:srgbClr val="2A1500"/>
                </a:solidFill>
              </a:rPr>
              <a:t>			</a:t>
            </a:r>
            <a:r>
              <a:rPr lang="en-US" sz="2000" b="1" i="1" dirty="0">
                <a:solidFill>
                  <a:srgbClr val="2A1500"/>
                </a:solidFill>
              </a:rPr>
              <a:t>social context</a:t>
            </a:r>
            <a:r>
              <a:rPr lang="en-US" sz="2000" i="1" dirty="0">
                <a:solidFill>
                  <a:srgbClr val="2A1500"/>
                </a:solidFill>
              </a:rPr>
              <a:t> affecting restoration efforts</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87F098-E4E6-47D3-BB67-A2441DC0D341}" type="slidenum">
              <a:rPr lang="en-US" smtClean="0"/>
              <a:pPr>
                <a:defRPr/>
              </a:pPr>
              <a:t>23</a:t>
            </a:fld>
            <a:endParaRPr lang="en-US"/>
          </a:p>
        </p:txBody>
      </p:sp>
      <p:sp>
        <p:nvSpPr>
          <p:cNvPr id="3" name="TextBox 2"/>
          <p:cNvSpPr txBox="1"/>
          <p:nvPr/>
        </p:nvSpPr>
        <p:spPr>
          <a:xfrm>
            <a:off x="1371600" y="1821359"/>
            <a:ext cx="6172200" cy="769441"/>
          </a:xfrm>
          <a:prstGeom prst="rect">
            <a:avLst/>
          </a:prstGeom>
          <a:noFill/>
        </p:spPr>
        <p:txBody>
          <a:bodyPr wrap="square" rtlCol="0">
            <a:spAutoFit/>
          </a:bodyPr>
          <a:lstStyle/>
          <a:p>
            <a:pPr algn="ctr"/>
            <a:r>
              <a:rPr lang="en-US" sz="4400" b="1" dirty="0">
                <a:solidFill>
                  <a:srgbClr val="FFFF99"/>
                </a:solidFill>
                <a:latin typeface="Comic Sans MS" pitchFamily="66" charset="0"/>
              </a:rPr>
              <a:t>How does it work?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209540FF-5B69-49C9-8FAC-095C1BA0359B}" type="slidenum">
              <a:rPr lang="en-US" smtClean="0"/>
              <a:pPr/>
              <a:t>24</a:t>
            </a:fld>
            <a:endParaRPr lang="en-US" dirty="0"/>
          </a:p>
        </p:txBody>
      </p:sp>
      <p:sp>
        <p:nvSpPr>
          <p:cNvPr id="9219" name="Text Box 2"/>
          <p:cNvSpPr txBox="1">
            <a:spLocks noChangeArrowheads="1"/>
          </p:cNvSpPr>
          <p:nvPr/>
        </p:nvSpPr>
        <p:spPr bwMode="auto">
          <a:xfrm>
            <a:off x="304800" y="609600"/>
            <a:ext cx="8458200" cy="495300"/>
          </a:xfrm>
          <a:prstGeom prst="rect">
            <a:avLst/>
          </a:prstGeom>
          <a:solidFill>
            <a:srgbClr val="FFFFCC"/>
          </a:solidFill>
          <a:ln w="38100">
            <a:solidFill>
              <a:srgbClr val="542A00"/>
            </a:solidFill>
            <a:miter lim="800000"/>
            <a:headEnd/>
            <a:tailEnd/>
          </a:ln>
        </p:spPr>
        <p:txBody>
          <a:bodyPr>
            <a:spAutoFit/>
          </a:bodyPr>
          <a:lstStyle/>
          <a:p>
            <a:pPr algn="ctr">
              <a:spcBef>
                <a:spcPct val="50000"/>
              </a:spcBef>
            </a:pPr>
            <a:r>
              <a:rPr lang="en-US" sz="2400" b="1" i="1">
                <a:solidFill>
                  <a:srgbClr val="000099"/>
                </a:solidFill>
              </a:rPr>
              <a:t>Recovery Potential Screening - Basic Concept</a:t>
            </a:r>
          </a:p>
        </p:txBody>
      </p:sp>
      <p:sp>
        <p:nvSpPr>
          <p:cNvPr id="9220" name="AutoShape 3"/>
          <p:cNvSpPr>
            <a:spLocks noChangeArrowheads="1"/>
          </p:cNvSpPr>
          <p:nvPr/>
        </p:nvSpPr>
        <p:spPr bwMode="auto">
          <a:xfrm>
            <a:off x="1219200" y="4876800"/>
            <a:ext cx="685800" cy="685800"/>
          </a:xfrm>
          <a:prstGeom prst="downArrow">
            <a:avLst>
              <a:gd name="adj1" fmla="val 50000"/>
              <a:gd name="adj2" fmla="val 25000"/>
            </a:avLst>
          </a:prstGeom>
          <a:solidFill>
            <a:srgbClr val="8EC000"/>
          </a:solidFill>
          <a:ln w="9525">
            <a:solidFill>
              <a:schemeClr val="tx1"/>
            </a:solidFill>
            <a:miter lim="800000"/>
            <a:headEnd/>
            <a:tailEnd/>
          </a:ln>
        </p:spPr>
        <p:txBody>
          <a:bodyPr vert="eaVert" wrap="none" anchor="ctr"/>
          <a:lstStyle/>
          <a:p>
            <a:endParaRPr lang="en-US"/>
          </a:p>
        </p:txBody>
      </p:sp>
      <p:sp>
        <p:nvSpPr>
          <p:cNvPr id="9221" name="AutoShape 4"/>
          <p:cNvSpPr>
            <a:spLocks noChangeArrowheads="1"/>
          </p:cNvSpPr>
          <p:nvPr/>
        </p:nvSpPr>
        <p:spPr bwMode="auto">
          <a:xfrm>
            <a:off x="4038600" y="4876800"/>
            <a:ext cx="685800" cy="685800"/>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p>
            <a:endParaRPr lang="en-US"/>
          </a:p>
        </p:txBody>
      </p:sp>
      <p:sp>
        <p:nvSpPr>
          <p:cNvPr id="9222" name="AutoShape 5"/>
          <p:cNvSpPr>
            <a:spLocks noChangeArrowheads="1"/>
          </p:cNvSpPr>
          <p:nvPr/>
        </p:nvSpPr>
        <p:spPr bwMode="auto">
          <a:xfrm>
            <a:off x="6858000" y="4953000"/>
            <a:ext cx="685800" cy="609600"/>
          </a:xfrm>
          <a:prstGeom prst="downArrow">
            <a:avLst>
              <a:gd name="adj1" fmla="val 50000"/>
              <a:gd name="adj2" fmla="val 25000"/>
            </a:avLst>
          </a:prstGeom>
          <a:solidFill>
            <a:srgbClr val="0070C0"/>
          </a:solidFill>
          <a:ln w="9525">
            <a:solidFill>
              <a:schemeClr val="tx1"/>
            </a:solidFill>
            <a:miter lim="800000"/>
            <a:headEnd/>
            <a:tailEnd/>
          </a:ln>
        </p:spPr>
        <p:txBody>
          <a:bodyPr vert="eaVert" wrap="none" anchor="ctr"/>
          <a:lstStyle/>
          <a:p>
            <a:endParaRPr lang="en-US"/>
          </a:p>
        </p:txBody>
      </p:sp>
      <p:sp>
        <p:nvSpPr>
          <p:cNvPr id="9223" name="Text Box 6"/>
          <p:cNvSpPr txBox="1">
            <a:spLocks noChangeArrowheads="1"/>
          </p:cNvSpPr>
          <p:nvPr/>
        </p:nvSpPr>
        <p:spPr bwMode="auto">
          <a:xfrm>
            <a:off x="0" y="5562600"/>
            <a:ext cx="8763000" cy="396875"/>
          </a:xfrm>
          <a:prstGeom prst="rect">
            <a:avLst/>
          </a:prstGeom>
          <a:noFill/>
          <a:ln w="9525">
            <a:noFill/>
            <a:miter lim="800000"/>
            <a:headEnd/>
            <a:tailEnd/>
          </a:ln>
        </p:spPr>
        <p:txBody>
          <a:bodyPr>
            <a:spAutoFit/>
          </a:bodyPr>
          <a:lstStyle/>
          <a:p>
            <a:pPr algn="ctr">
              <a:spcBef>
                <a:spcPct val="50000"/>
              </a:spcBef>
            </a:pPr>
            <a:r>
              <a:rPr lang="en-US" sz="2000" b="1" dirty="0">
                <a:solidFill>
                  <a:srgbClr val="FFFF66"/>
                </a:solidFill>
              </a:rPr>
              <a:t>Ecological Index            Stressor Index               Social Index               </a:t>
            </a:r>
          </a:p>
        </p:txBody>
      </p:sp>
      <p:graphicFrame>
        <p:nvGraphicFramePr>
          <p:cNvPr id="100359" name="Group 7"/>
          <p:cNvGraphicFramePr>
            <a:graphicFrameLocks noGrp="1"/>
          </p:cNvGraphicFramePr>
          <p:nvPr/>
        </p:nvGraphicFramePr>
        <p:xfrm>
          <a:off x="304800" y="1828800"/>
          <a:ext cx="2498725" cy="3124200"/>
        </p:xfrm>
        <a:graphic>
          <a:graphicData uri="http://schemas.openxmlformats.org/drawingml/2006/table">
            <a:tbl>
              <a:tblPr/>
              <a:tblGrid>
                <a:gridCol w="2498725">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Ecological metrics</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2</a:t>
                      </a:r>
                      <a:endParaRPr kumimoji="0" lang="en-US" sz="14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3</a:t>
                      </a:r>
                      <a:endParaRPr kumimoji="0" lang="en-US" sz="14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3"/>
                  </a:ext>
                </a:extLst>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4</a:t>
                      </a:r>
                      <a:endParaRPr kumimoji="0" lang="en-US" sz="14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4"/>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5….</a:t>
                      </a:r>
                      <a:endParaRPr kumimoji="0" lang="en-US" sz="14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5"/>
                  </a:ext>
                </a:extLst>
              </a:tr>
            </a:tbl>
          </a:graphicData>
        </a:graphic>
      </p:graphicFrame>
      <p:graphicFrame>
        <p:nvGraphicFramePr>
          <p:cNvPr id="100375" name="Group 23"/>
          <p:cNvGraphicFramePr>
            <a:graphicFrameLocks noGrp="1"/>
          </p:cNvGraphicFramePr>
          <p:nvPr/>
        </p:nvGraphicFramePr>
        <p:xfrm>
          <a:off x="3048000" y="1828800"/>
          <a:ext cx="2673350" cy="3124201"/>
        </p:xfrm>
        <a:graphic>
          <a:graphicData uri="http://schemas.openxmlformats.org/drawingml/2006/table">
            <a:tbl>
              <a:tblPr/>
              <a:tblGrid>
                <a:gridCol w="2673350">
                  <a:extLst>
                    <a:ext uri="{9D8B030D-6E8A-4147-A177-3AD203B41FA5}">
                      <a16:colId xmlns:a16="http://schemas.microsoft.com/office/drawing/2014/main" val="20000"/>
                    </a:ext>
                  </a:extLst>
                </a:gridCol>
              </a:tblGrid>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Stressor metrics</a:t>
                      </a:r>
                      <a:endParaRPr kumimoji="0" lang="en-US" sz="24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1</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extLst>
                  <a:ext uri="{0D108BD9-81ED-4DB2-BD59-A6C34878D82A}">
                    <a16:rowId xmlns:a16="http://schemas.microsoft.com/office/drawing/2014/main" val="10001"/>
                  </a:ext>
                </a:extLst>
              </a:tr>
              <a:tr h="557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2</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3</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extLst>
                  <a:ext uri="{0D108BD9-81ED-4DB2-BD59-A6C34878D82A}">
                    <a16:rowId xmlns:a16="http://schemas.microsoft.com/office/drawing/2014/main" val="10003"/>
                  </a:ext>
                </a:extLst>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4</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extLst>
                  <a:ext uri="{0D108BD9-81ED-4DB2-BD59-A6C34878D82A}">
                    <a16:rowId xmlns:a16="http://schemas.microsoft.com/office/drawing/2014/main" val="10004"/>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5….</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C80"/>
                    </a:solidFill>
                  </a:tcPr>
                </a:tc>
                <a:extLst>
                  <a:ext uri="{0D108BD9-81ED-4DB2-BD59-A6C34878D82A}">
                    <a16:rowId xmlns:a16="http://schemas.microsoft.com/office/drawing/2014/main" val="10005"/>
                  </a:ext>
                </a:extLst>
              </a:tr>
            </a:tbl>
          </a:graphicData>
        </a:graphic>
      </p:graphicFrame>
      <p:graphicFrame>
        <p:nvGraphicFramePr>
          <p:cNvPr id="100391" name="Group 39"/>
          <p:cNvGraphicFramePr>
            <a:graphicFrameLocks noGrp="1"/>
          </p:cNvGraphicFramePr>
          <p:nvPr/>
        </p:nvGraphicFramePr>
        <p:xfrm>
          <a:off x="5943600" y="1828800"/>
          <a:ext cx="2597150" cy="3124518"/>
        </p:xfrm>
        <a:graphic>
          <a:graphicData uri="http://schemas.openxmlformats.org/drawingml/2006/table">
            <a:tbl>
              <a:tblPr/>
              <a:tblGrid>
                <a:gridCol w="2597150">
                  <a:extLst>
                    <a:ext uri="{9D8B030D-6E8A-4147-A177-3AD203B41FA5}">
                      <a16:colId xmlns:a16="http://schemas.microsoft.com/office/drawing/2014/main" val="20000"/>
                    </a:ext>
                  </a:extLst>
                </a:gridCol>
              </a:tblGrid>
              <a:tr h="307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Social context metrics</a:t>
                      </a:r>
                      <a:endParaRPr kumimoji="0" lang="en-US" sz="24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1</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2</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3</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3"/>
                  </a:ext>
                </a:extLst>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4</a:t>
                      </a: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4"/>
                  </a:ext>
                </a:extLst>
              </a:tr>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ea typeface="Times New Roman" pitchFamily="18" charset="0"/>
                          <a:cs typeface="Arial" charset="0"/>
                        </a:rPr>
                        <a:t>Indicator 5….</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5"/>
                  </a:ext>
                </a:extLst>
              </a:tr>
            </a:tbl>
          </a:graphicData>
        </a:graphic>
      </p:graphicFrame>
      <p:grpSp>
        <p:nvGrpSpPr>
          <p:cNvPr id="2" name="Group 55"/>
          <p:cNvGrpSpPr>
            <a:grpSpLocks/>
          </p:cNvGrpSpPr>
          <p:nvPr/>
        </p:nvGrpSpPr>
        <p:grpSpPr bwMode="auto">
          <a:xfrm>
            <a:off x="1524000" y="5862637"/>
            <a:ext cx="5735183" cy="954088"/>
            <a:chOff x="1730" y="3674"/>
            <a:chExt cx="2299" cy="601"/>
          </a:xfrm>
        </p:grpSpPr>
        <p:sp>
          <p:nvSpPr>
            <p:cNvPr id="100408" name="Rectangle 56"/>
            <p:cNvSpPr>
              <a:spLocks noChangeArrowheads="1"/>
            </p:cNvSpPr>
            <p:nvPr/>
          </p:nvSpPr>
          <p:spPr bwMode="auto">
            <a:xfrm>
              <a:off x="1730" y="3674"/>
              <a:ext cx="2299" cy="601"/>
            </a:xfrm>
            <a:prstGeom prst="rect">
              <a:avLst/>
            </a:prstGeom>
            <a:noFill/>
            <a:ln w="9525">
              <a:noFill/>
              <a:miter lim="800000"/>
              <a:headEnd/>
              <a:tailEnd/>
            </a:ln>
            <a:effectLst>
              <a:outerShdw dist="17961" dir="2700000" algn="ctr" rotWithShape="0">
                <a:schemeClr val="tx1"/>
              </a:outerShdw>
            </a:effectLst>
          </p:spPr>
          <p:txBody>
            <a:bodyPr wrap="none" anchor="ctr">
              <a:spAutoFit/>
            </a:bodyPr>
            <a:lstStyle/>
            <a:p>
              <a:pPr algn="ctr">
                <a:defRPr/>
              </a:pPr>
              <a:r>
                <a:rPr lang="en-US" sz="2400" b="1" dirty="0">
                  <a:solidFill>
                    <a:srgbClr val="FFFFCC"/>
                  </a:solidFill>
                </a:rPr>
                <a:t>Ecological +</a:t>
              </a:r>
              <a:r>
                <a:rPr lang="en-US" sz="3200" b="1" dirty="0">
                  <a:solidFill>
                    <a:srgbClr val="FFFFCC"/>
                  </a:solidFill>
                </a:rPr>
                <a:t> </a:t>
              </a:r>
              <a:r>
                <a:rPr lang="en-US" sz="2400" b="1" dirty="0">
                  <a:solidFill>
                    <a:srgbClr val="FFFFCC"/>
                  </a:solidFill>
                </a:rPr>
                <a:t>Social + (100 – Stressor)</a:t>
              </a:r>
              <a:endParaRPr lang="en-US" sz="2400" dirty="0">
                <a:solidFill>
                  <a:srgbClr val="FFFFCC"/>
                </a:solidFill>
              </a:endParaRPr>
            </a:p>
            <a:p>
              <a:pPr algn="ctr">
                <a:defRPr/>
              </a:pPr>
              <a:r>
                <a:rPr lang="en-US" sz="2400" b="1" dirty="0">
                  <a:solidFill>
                    <a:srgbClr val="FFFFCC"/>
                  </a:solidFill>
                </a:rPr>
                <a:t>3</a:t>
              </a:r>
            </a:p>
          </p:txBody>
        </p:sp>
        <p:sp>
          <p:nvSpPr>
            <p:cNvPr id="100409" name="Line 57"/>
            <p:cNvSpPr>
              <a:spLocks noChangeShapeType="1"/>
            </p:cNvSpPr>
            <p:nvPr/>
          </p:nvSpPr>
          <p:spPr bwMode="auto">
            <a:xfrm>
              <a:off x="1872" y="4032"/>
              <a:ext cx="2016" cy="0"/>
            </a:xfrm>
            <a:prstGeom prst="line">
              <a:avLst/>
            </a:prstGeom>
            <a:noFill/>
            <a:ln w="38100">
              <a:solidFill>
                <a:schemeClr val="bg1"/>
              </a:solidFill>
              <a:round/>
              <a:headEnd/>
              <a:tailEnd/>
            </a:ln>
            <a:effectLst>
              <a:outerShdw dist="35921" dir="2700000" algn="ctr" rotWithShape="0">
                <a:schemeClr val="tx1"/>
              </a:outerShdw>
            </a:effectLst>
          </p:spPr>
          <p:txBody>
            <a:bodyPr/>
            <a:lstStyle/>
            <a:p>
              <a:pPr>
                <a:defRPr/>
              </a:pPr>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82B340B8-3788-4A31-9EA0-14AFAAA37EA7}" type="slidenum">
              <a:rPr lang="en-US" smtClean="0"/>
              <a:pPr/>
              <a:t>25</a:t>
            </a:fld>
            <a:endParaRPr lang="en-US"/>
          </a:p>
        </p:txBody>
      </p:sp>
      <p:sp>
        <p:nvSpPr>
          <p:cNvPr id="13" name="Text Box 2"/>
          <p:cNvSpPr txBox="1">
            <a:spLocks noChangeArrowheads="1"/>
          </p:cNvSpPr>
          <p:nvPr/>
        </p:nvSpPr>
        <p:spPr bwMode="auto">
          <a:xfrm>
            <a:off x="76200" y="139750"/>
            <a:ext cx="8915400" cy="369332"/>
          </a:xfrm>
          <a:prstGeom prst="rect">
            <a:avLst/>
          </a:prstGeom>
          <a:solidFill>
            <a:schemeClr val="bg2"/>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2"/>
            </a:extrusionClr>
          </a:sp3d>
        </p:spPr>
        <p:txBody>
          <a:bodyPr wrap="square">
            <a:spAutoFit/>
            <a:flatTx/>
          </a:bodyPr>
          <a:lstStyle/>
          <a:p>
            <a:pPr>
              <a:spcBef>
                <a:spcPts val="600"/>
              </a:spcBef>
            </a:pPr>
            <a:r>
              <a:rPr lang="en-US" b="1" i="1" dirty="0">
                <a:solidFill>
                  <a:schemeClr val="bg1"/>
                </a:solidFill>
              </a:rPr>
              <a:t>Recovery Potential Screening:  Example Indicator Selections</a:t>
            </a:r>
          </a:p>
        </p:txBody>
      </p:sp>
      <p:sp>
        <p:nvSpPr>
          <p:cNvPr id="7" name="Rectangle 2"/>
          <p:cNvSpPr txBox="1">
            <a:spLocks noChangeArrowheads="1"/>
          </p:cNvSpPr>
          <p:nvPr/>
        </p:nvSpPr>
        <p:spPr>
          <a:xfrm>
            <a:off x="152400" y="609600"/>
            <a:ext cx="8839200" cy="6019800"/>
          </a:xfrm>
          <a:prstGeom prst="rect">
            <a:avLst/>
          </a:prstGeom>
          <a:solidFill>
            <a:schemeClr val="accent3">
              <a:lumMod val="75000"/>
            </a:schemeClr>
          </a:solidFill>
          <a:ln w="76200">
            <a:solidFill>
              <a:srgbClr val="C00000"/>
            </a:solidFill>
          </a:ln>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800" b="1" i="0" u="sng"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1" u="none" strike="noStrike" kern="0" cap="none" spc="0" normalizeH="0" baseline="0" noProof="0" dirty="0">
              <a:ln>
                <a:noFill/>
              </a:ln>
              <a:solidFill>
                <a:srgbClr val="2A1500"/>
              </a:solidFill>
              <a:effectLst/>
              <a:uLnTx/>
              <a:uFillTx/>
              <a:latin typeface="+mn-lt"/>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2865810850"/>
              </p:ext>
            </p:extLst>
          </p:nvPr>
        </p:nvGraphicFramePr>
        <p:xfrm>
          <a:off x="228600" y="3352800"/>
          <a:ext cx="8686800" cy="3211068"/>
        </p:xfrm>
        <a:graphic>
          <a:graphicData uri="http://schemas.openxmlformats.org/drawingml/2006/table">
            <a:tbl>
              <a:tblPr/>
              <a:tblGrid>
                <a:gridCol w="2665980">
                  <a:extLst>
                    <a:ext uri="{9D8B030D-6E8A-4147-A177-3AD203B41FA5}">
                      <a16:colId xmlns:a16="http://schemas.microsoft.com/office/drawing/2014/main" val="20000"/>
                    </a:ext>
                  </a:extLst>
                </a:gridCol>
                <a:gridCol w="289662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81000">
                <a:tc gridSpan="3">
                  <a:txBody>
                    <a:bodyPr/>
                    <a:lstStyle/>
                    <a:p>
                      <a:pPr marL="0" marR="0">
                        <a:lnSpc>
                          <a:spcPct val="115000"/>
                        </a:lnSpc>
                        <a:spcBef>
                          <a:spcPts val="0"/>
                        </a:spcBef>
                        <a:spcAft>
                          <a:spcPts val="0"/>
                        </a:spcAft>
                      </a:pPr>
                      <a:r>
                        <a:rPr lang="en-US" sz="1800" b="1" dirty="0">
                          <a:solidFill>
                            <a:srgbClr val="000000"/>
                          </a:solidFill>
                          <a:latin typeface="Calibri"/>
                          <a:ea typeface="Times New Roman"/>
                          <a:cs typeface="Times New Roman"/>
                        </a:rPr>
                        <a:t>RPS Indicator selection for screening based</a:t>
                      </a:r>
                      <a:r>
                        <a:rPr lang="en-US" sz="1800" b="1" baseline="0" dirty="0">
                          <a:solidFill>
                            <a:srgbClr val="000000"/>
                          </a:solidFill>
                          <a:latin typeface="Calibri"/>
                          <a:ea typeface="Times New Roman"/>
                          <a:cs typeface="Times New Roman"/>
                        </a:rPr>
                        <a:t> on development risks to watersheds</a:t>
                      </a:r>
                      <a:endParaRPr lang="en-US" sz="1800" b="1"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5517">
                <a:tc>
                  <a:txBody>
                    <a:bodyPr/>
                    <a:lstStyle/>
                    <a:p>
                      <a:pPr marL="0" marR="0">
                        <a:lnSpc>
                          <a:spcPct val="115000"/>
                        </a:lnSpc>
                        <a:spcBef>
                          <a:spcPts val="0"/>
                        </a:spcBef>
                        <a:spcAft>
                          <a:spcPts val="0"/>
                        </a:spcAft>
                      </a:pPr>
                      <a:r>
                        <a:rPr lang="en-US" sz="1800" b="1" dirty="0">
                          <a:solidFill>
                            <a:srgbClr val="00B050"/>
                          </a:solidFill>
                          <a:latin typeface="Calibri"/>
                          <a:ea typeface="Times New Roman"/>
                          <a:cs typeface="Times New Roman"/>
                        </a:rPr>
                        <a:t>ECO</a:t>
                      </a:r>
                      <a:endParaRPr lang="en-US" sz="1800" b="1" dirty="0">
                        <a:solidFill>
                          <a:srgbClr val="00B05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FF0000"/>
                          </a:solidFill>
                          <a:latin typeface="Calibri"/>
                          <a:ea typeface="Times New Roman"/>
                          <a:cs typeface="Times New Roman"/>
                        </a:rPr>
                        <a:t>STRESSOR</a:t>
                      </a:r>
                      <a:endParaRPr lang="en-US" sz="1800" b="1" dirty="0">
                        <a:solidFill>
                          <a:srgbClr val="FF00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0070C0"/>
                          </a:solidFill>
                          <a:latin typeface="Calibri"/>
                          <a:ea typeface="Times New Roman"/>
                          <a:cs typeface="Times New Roman"/>
                        </a:rPr>
                        <a:t>SOCIAL</a:t>
                      </a:r>
                      <a:endParaRPr lang="en-US" sz="1800" b="1" dirty="0">
                        <a:solidFill>
                          <a:srgbClr val="0070C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0847">
                <a:tc>
                  <a:txBody>
                    <a:bodyPr/>
                    <a:lstStyle/>
                    <a:p>
                      <a:pPr marL="0" marR="0">
                        <a:lnSpc>
                          <a:spcPct val="115000"/>
                        </a:lnSpc>
                        <a:spcBef>
                          <a:spcPts val="0"/>
                        </a:spcBef>
                        <a:spcAft>
                          <a:spcPts val="0"/>
                        </a:spcAft>
                      </a:pPr>
                      <a:r>
                        <a:rPr lang="en-US" sz="1400" b="1" dirty="0" err="1">
                          <a:solidFill>
                            <a:srgbClr val="006600"/>
                          </a:solidFill>
                          <a:latin typeface="Calibri"/>
                          <a:ea typeface="Times New Roman"/>
                          <a:cs typeface="Arial"/>
                        </a:rPr>
                        <a:t>Percent_NaturalCover</a:t>
                      </a:r>
                      <a:endParaRPr lang="en-US" sz="1800" dirty="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C00000"/>
                          </a:solidFill>
                          <a:latin typeface="Calibri"/>
                          <a:ea typeface="Times New Roman"/>
                          <a:cs typeface="Arial"/>
                        </a:rPr>
                        <a:t>Percent_Sewered</a:t>
                      </a: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a:solidFill>
                            <a:srgbClr val="000099"/>
                          </a:solidFill>
                          <a:latin typeface="Calibri"/>
                          <a:ea typeface="Times New Roman"/>
                          <a:cs typeface="Arial"/>
                        </a:rPr>
                        <a:t>Percent_Stressors_Known</a:t>
                      </a:r>
                      <a:endParaRPr lang="en-US" sz="1800">
                        <a:solidFill>
                          <a:srgbClr val="000099"/>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847">
                <a:tc>
                  <a:txBody>
                    <a:bodyPr/>
                    <a:lstStyle/>
                    <a:p>
                      <a:pPr marL="0" marR="0">
                        <a:lnSpc>
                          <a:spcPct val="115000"/>
                        </a:lnSpc>
                        <a:spcBef>
                          <a:spcPts val="0"/>
                        </a:spcBef>
                        <a:spcAft>
                          <a:spcPts val="0"/>
                        </a:spcAft>
                      </a:pPr>
                      <a:r>
                        <a:rPr lang="en-US" sz="1400" b="1" dirty="0" err="1">
                          <a:solidFill>
                            <a:srgbClr val="006600"/>
                          </a:solidFill>
                          <a:latin typeface="Calibri"/>
                          <a:ea typeface="Times New Roman"/>
                          <a:cs typeface="Arial"/>
                        </a:rPr>
                        <a:t>Percent_Forest_In_Corridor</a:t>
                      </a:r>
                      <a:endParaRPr lang="en-US" sz="1800" dirty="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C00000"/>
                          </a:solidFill>
                          <a:latin typeface="Calibri"/>
                          <a:ea typeface="Times New Roman"/>
                          <a:cs typeface="Arial"/>
                        </a:rPr>
                        <a:t>Percent_Impervious</a:t>
                      </a: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a:solidFill>
                            <a:srgbClr val="000099"/>
                          </a:solidFill>
                          <a:latin typeface="Calibri"/>
                          <a:ea typeface="Times New Roman"/>
                          <a:cs typeface="Arial"/>
                        </a:rPr>
                        <a:t>Percent_Length_Assessed</a:t>
                      </a:r>
                      <a:endParaRPr lang="en-US" sz="1800">
                        <a:solidFill>
                          <a:srgbClr val="000099"/>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847">
                <a:tc>
                  <a:txBody>
                    <a:bodyPr/>
                    <a:lstStyle/>
                    <a:p>
                      <a:pPr marL="0" marR="0">
                        <a:lnSpc>
                          <a:spcPct val="115000"/>
                        </a:lnSpc>
                        <a:spcBef>
                          <a:spcPts val="0"/>
                        </a:spcBef>
                        <a:spcAft>
                          <a:spcPts val="0"/>
                        </a:spcAft>
                      </a:pPr>
                      <a:r>
                        <a:rPr lang="en-US" sz="1400" b="1">
                          <a:solidFill>
                            <a:srgbClr val="006600"/>
                          </a:solidFill>
                          <a:latin typeface="Calibri"/>
                          <a:ea typeface="Times New Roman"/>
                          <a:cs typeface="Arial"/>
                        </a:rPr>
                        <a:t>Percent_Wetlands</a:t>
                      </a:r>
                      <a:endParaRPr lang="en-US" sz="180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C00000"/>
                          </a:solidFill>
                          <a:latin typeface="Calibri"/>
                          <a:ea typeface="Times New Roman"/>
                          <a:cs typeface="Times New Roman"/>
                        </a:rPr>
                        <a:t>Percent_Impervious</a:t>
                      </a:r>
                      <a:r>
                        <a:rPr lang="en-US" sz="1400" b="1" dirty="0">
                          <a:solidFill>
                            <a:srgbClr val="C00000"/>
                          </a:solidFill>
                          <a:latin typeface="Calibri"/>
                          <a:ea typeface="Times New Roman"/>
                          <a:cs typeface="Times New Roman"/>
                        </a:rPr>
                        <a:t>_&gt;5_In Corridor</a:t>
                      </a: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000099"/>
                          </a:solidFill>
                          <a:latin typeface="Calibri"/>
                          <a:ea typeface="Times New Roman"/>
                          <a:cs typeface="Arial"/>
                        </a:rPr>
                        <a:t>Percent_Watershed_Protected_Lands</a:t>
                      </a:r>
                      <a:endParaRPr lang="en-US" sz="1800" dirty="0">
                        <a:solidFill>
                          <a:srgbClr val="000099"/>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0847">
                <a:tc>
                  <a:txBody>
                    <a:bodyPr/>
                    <a:lstStyle/>
                    <a:p>
                      <a:pPr marL="0" marR="0">
                        <a:lnSpc>
                          <a:spcPct val="115000"/>
                        </a:lnSpc>
                        <a:spcBef>
                          <a:spcPts val="0"/>
                        </a:spcBef>
                        <a:spcAft>
                          <a:spcPts val="0"/>
                        </a:spcAft>
                      </a:pPr>
                      <a:r>
                        <a:rPr lang="en-US" sz="1400" b="1">
                          <a:solidFill>
                            <a:srgbClr val="006600"/>
                          </a:solidFill>
                          <a:latin typeface="Calibri"/>
                          <a:ea typeface="Times New Roman"/>
                          <a:cs typeface="Arial"/>
                        </a:rPr>
                        <a:t>Topo_Complexity</a:t>
                      </a:r>
                      <a:endParaRPr lang="en-US" sz="180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C00000"/>
                          </a:solidFill>
                          <a:latin typeface="Calibri"/>
                          <a:ea typeface="Times New Roman"/>
                          <a:cs typeface="Arial"/>
                        </a:rPr>
                        <a:t>Percent_Length_Impaired</a:t>
                      </a: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000099"/>
                          </a:solidFill>
                          <a:latin typeface="Calibri"/>
                          <a:ea typeface="Times New Roman"/>
                          <a:cs typeface="Arial"/>
                        </a:rPr>
                        <a:t>Low_Jurisdictional_Complexity</a:t>
                      </a:r>
                      <a:endParaRPr lang="en-US" sz="1800" dirty="0">
                        <a:solidFill>
                          <a:srgbClr val="000099"/>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0847">
                <a:tc>
                  <a:txBody>
                    <a:bodyPr/>
                    <a:lstStyle/>
                    <a:p>
                      <a:pPr marL="0" marR="0">
                        <a:lnSpc>
                          <a:spcPct val="115000"/>
                        </a:lnSpc>
                        <a:spcBef>
                          <a:spcPts val="0"/>
                        </a:spcBef>
                        <a:spcAft>
                          <a:spcPts val="0"/>
                        </a:spcAft>
                      </a:pPr>
                      <a:r>
                        <a:rPr lang="en-US" sz="1400" b="1">
                          <a:solidFill>
                            <a:srgbClr val="006600"/>
                          </a:solidFill>
                          <a:latin typeface="Calibri"/>
                          <a:ea typeface="Times New Roman"/>
                          <a:cs typeface="Arial"/>
                        </a:rPr>
                        <a:t>NFHAP_HCI_Condition</a:t>
                      </a:r>
                      <a:endParaRPr lang="en-US" sz="180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C00000"/>
                          </a:solidFill>
                          <a:latin typeface="Calibri"/>
                          <a:ea typeface="Times New Roman"/>
                          <a:cs typeface="Arial"/>
                        </a:rPr>
                        <a:t>Road_Density</a:t>
                      </a: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000099"/>
                          </a:solidFill>
                          <a:latin typeface="Calibri"/>
                          <a:ea typeface="Times New Roman"/>
                          <a:cs typeface="Arial"/>
                        </a:rPr>
                        <a:t>Low_Landuse_Complexity</a:t>
                      </a:r>
                      <a:endParaRPr lang="en-US" sz="1800" dirty="0">
                        <a:solidFill>
                          <a:srgbClr val="000099"/>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3869">
                <a:tc>
                  <a:txBody>
                    <a:bodyPr/>
                    <a:lstStyle/>
                    <a:p>
                      <a:pPr marL="0" marR="0">
                        <a:lnSpc>
                          <a:spcPct val="115000"/>
                        </a:lnSpc>
                        <a:spcBef>
                          <a:spcPts val="0"/>
                        </a:spcBef>
                        <a:spcAft>
                          <a:spcPts val="0"/>
                        </a:spcAft>
                      </a:pPr>
                      <a:r>
                        <a:rPr lang="en-US" sz="1400" b="1" dirty="0" err="1">
                          <a:solidFill>
                            <a:srgbClr val="006600"/>
                          </a:solidFill>
                          <a:latin typeface="Calibri"/>
                          <a:ea typeface="Times New Roman"/>
                          <a:cs typeface="Arial"/>
                        </a:rPr>
                        <a:t>Combined_Natural_Habitat_Index</a:t>
                      </a:r>
                      <a:endParaRPr lang="en-US" sz="1800" dirty="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a:solidFill>
                            <a:srgbClr val="C00000"/>
                          </a:solidFill>
                          <a:latin typeface="Calibri"/>
                          <a:ea typeface="Times New Roman"/>
                          <a:cs typeface="Arial"/>
                        </a:rPr>
                        <a:t>Percent_Septic_In_Corridor</a:t>
                      </a:r>
                      <a:endParaRPr lang="en-US" sz="180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000099"/>
                          </a:solidFill>
                          <a:latin typeface="Calibri"/>
                          <a:ea typeface="Times New Roman"/>
                          <a:cs typeface="Arial"/>
                        </a:rPr>
                        <a:t>Active_Volunteers_Count</a:t>
                      </a:r>
                      <a:endParaRPr lang="en-US" sz="1800" dirty="0">
                        <a:solidFill>
                          <a:srgbClr val="000099"/>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0847">
                <a:tc>
                  <a:txBody>
                    <a:bodyPr/>
                    <a:lstStyle/>
                    <a:p>
                      <a:pPr marL="0" marR="0">
                        <a:lnSpc>
                          <a:spcPct val="115000"/>
                        </a:lnSpc>
                        <a:spcBef>
                          <a:spcPts val="0"/>
                        </a:spcBef>
                        <a:spcAft>
                          <a:spcPts val="0"/>
                        </a:spcAft>
                      </a:pPr>
                      <a:r>
                        <a:rPr lang="en-US" sz="1400" b="1">
                          <a:solidFill>
                            <a:srgbClr val="006600"/>
                          </a:solidFill>
                          <a:latin typeface="Calibri"/>
                          <a:ea typeface="Times New Roman"/>
                          <a:cs typeface="Arial"/>
                        </a:rPr>
                        <a:t>Percent_Change_Natural_Cover</a:t>
                      </a:r>
                      <a:endParaRPr lang="en-US" sz="180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C00000"/>
                          </a:solidFill>
                          <a:latin typeface="Calibri"/>
                          <a:ea typeface="Times New Roman"/>
                          <a:cs typeface="Arial"/>
                        </a:rPr>
                        <a:t>Population_In_Corridor_With_Septic</a:t>
                      </a: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000099"/>
                          </a:solidFill>
                          <a:latin typeface="Calibri"/>
                          <a:ea typeface="Times New Roman"/>
                          <a:cs typeface="Arial"/>
                        </a:rPr>
                        <a:t>Percent_Source_Water_Protection_Area</a:t>
                      </a:r>
                      <a:endParaRPr lang="en-US" sz="1800" dirty="0">
                        <a:solidFill>
                          <a:srgbClr val="000099"/>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0181">
                <a:tc>
                  <a:txBody>
                    <a:bodyPr/>
                    <a:lstStyle/>
                    <a:p>
                      <a:pPr marL="0" marR="0">
                        <a:lnSpc>
                          <a:spcPct val="115000"/>
                        </a:lnSpc>
                        <a:spcBef>
                          <a:spcPts val="0"/>
                        </a:spcBef>
                        <a:spcAft>
                          <a:spcPts val="0"/>
                        </a:spcAft>
                      </a:pPr>
                      <a:r>
                        <a:rPr lang="en-US" sz="1400" b="1" dirty="0" err="1">
                          <a:solidFill>
                            <a:srgbClr val="006600"/>
                          </a:solidFill>
                          <a:latin typeface="Calibri"/>
                          <a:ea typeface="Times New Roman"/>
                          <a:cs typeface="Arial"/>
                        </a:rPr>
                        <a:t>Percent_Natl_Eco_Framework</a:t>
                      </a:r>
                      <a:endParaRPr lang="en-US" sz="1800" dirty="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C00000"/>
                          </a:solidFill>
                          <a:latin typeface="Calibri"/>
                          <a:ea typeface="Times New Roman"/>
                          <a:cs typeface="Arial"/>
                        </a:rPr>
                        <a:t>Population</a:t>
                      </a: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000099"/>
                          </a:solidFill>
                          <a:latin typeface="Calibri"/>
                          <a:ea typeface="Times New Roman"/>
                          <a:cs typeface="Times New Roman"/>
                        </a:rPr>
                        <a:t>Other_Priority_Recognition</a:t>
                      </a:r>
                      <a:endParaRPr lang="en-US" sz="1800" dirty="0">
                        <a:solidFill>
                          <a:srgbClr val="000099"/>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85517">
                <a:tc>
                  <a:txBody>
                    <a:bodyPr/>
                    <a:lstStyle/>
                    <a:p>
                      <a:pPr>
                        <a:lnSpc>
                          <a:spcPct val="115000"/>
                        </a:lnSpc>
                      </a:pPr>
                      <a:endParaRPr lang="en-US" sz="1800">
                        <a:latin typeface="Calibri"/>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err="1">
                          <a:solidFill>
                            <a:srgbClr val="C00000"/>
                          </a:solidFill>
                          <a:latin typeface="Calibri"/>
                          <a:ea typeface="Times New Roman"/>
                          <a:cs typeface="Arial"/>
                        </a:rPr>
                        <a:t>Stressor_Count</a:t>
                      </a: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n-US" sz="1800" dirty="0">
                        <a:latin typeface="Calibri"/>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93039245"/>
              </p:ext>
            </p:extLst>
          </p:nvPr>
        </p:nvGraphicFramePr>
        <p:xfrm>
          <a:off x="228600" y="838200"/>
          <a:ext cx="8686800" cy="2410792"/>
        </p:xfrm>
        <a:graphic>
          <a:graphicData uri="http://schemas.openxmlformats.org/drawingml/2006/table">
            <a:tbl>
              <a:tblPr/>
              <a:tblGrid>
                <a:gridCol w="2665980">
                  <a:extLst>
                    <a:ext uri="{9D8B030D-6E8A-4147-A177-3AD203B41FA5}">
                      <a16:colId xmlns:a16="http://schemas.microsoft.com/office/drawing/2014/main" val="20000"/>
                    </a:ext>
                  </a:extLst>
                </a:gridCol>
                <a:gridCol w="289662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81000">
                <a:tc gridSpan="3">
                  <a:txBody>
                    <a:bodyPr/>
                    <a:lstStyle/>
                    <a:p>
                      <a:pPr marL="0" marR="0">
                        <a:lnSpc>
                          <a:spcPct val="115000"/>
                        </a:lnSpc>
                        <a:spcBef>
                          <a:spcPts val="0"/>
                        </a:spcBef>
                        <a:spcAft>
                          <a:spcPts val="0"/>
                        </a:spcAft>
                      </a:pPr>
                      <a:r>
                        <a:rPr lang="en-US" sz="1800" b="1" dirty="0">
                          <a:solidFill>
                            <a:srgbClr val="000000"/>
                          </a:solidFill>
                          <a:latin typeface="Calibri"/>
                          <a:ea typeface="Times New Roman"/>
                          <a:cs typeface="Times New Roman"/>
                        </a:rPr>
                        <a:t>RPS Indicator selection for screening based</a:t>
                      </a:r>
                      <a:r>
                        <a:rPr lang="en-US" sz="1800" b="1" baseline="0" dirty="0">
                          <a:solidFill>
                            <a:srgbClr val="000000"/>
                          </a:solidFill>
                          <a:latin typeface="Calibri"/>
                          <a:ea typeface="Times New Roman"/>
                          <a:cs typeface="Times New Roman"/>
                        </a:rPr>
                        <a:t> on prioritizing pathogen TMDLs</a:t>
                      </a:r>
                      <a:endParaRPr lang="en-US" sz="1800" b="1"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5517">
                <a:tc>
                  <a:txBody>
                    <a:bodyPr/>
                    <a:lstStyle/>
                    <a:p>
                      <a:pPr marL="0" marR="0">
                        <a:lnSpc>
                          <a:spcPct val="115000"/>
                        </a:lnSpc>
                        <a:spcBef>
                          <a:spcPts val="0"/>
                        </a:spcBef>
                        <a:spcAft>
                          <a:spcPts val="0"/>
                        </a:spcAft>
                      </a:pPr>
                      <a:r>
                        <a:rPr lang="en-US" sz="1800" b="1" dirty="0">
                          <a:solidFill>
                            <a:srgbClr val="00B050"/>
                          </a:solidFill>
                          <a:latin typeface="Calibri"/>
                          <a:ea typeface="Times New Roman"/>
                          <a:cs typeface="Times New Roman"/>
                        </a:rPr>
                        <a:t>ECO</a:t>
                      </a:r>
                      <a:endParaRPr lang="en-US" sz="1800" b="1" dirty="0">
                        <a:solidFill>
                          <a:srgbClr val="00B05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FF0000"/>
                          </a:solidFill>
                          <a:latin typeface="Calibri"/>
                          <a:ea typeface="Times New Roman"/>
                          <a:cs typeface="Times New Roman"/>
                        </a:rPr>
                        <a:t>STRESSOR</a:t>
                      </a:r>
                      <a:endParaRPr lang="en-US" sz="1800" b="1" dirty="0">
                        <a:solidFill>
                          <a:srgbClr val="FF00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solidFill>
                            <a:srgbClr val="0070C0"/>
                          </a:solidFill>
                          <a:latin typeface="Calibri"/>
                          <a:ea typeface="Times New Roman"/>
                          <a:cs typeface="Times New Roman"/>
                        </a:rPr>
                        <a:t>SOCIAL</a:t>
                      </a:r>
                      <a:endParaRPr lang="en-US" sz="1800" b="1" dirty="0">
                        <a:solidFill>
                          <a:srgbClr val="0070C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0847">
                <a:tc>
                  <a:txBody>
                    <a:bodyPr/>
                    <a:lstStyle/>
                    <a:p>
                      <a:pPr marL="0" marR="0">
                        <a:lnSpc>
                          <a:spcPct val="115000"/>
                        </a:lnSpc>
                        <a:spcBef>
                          <a:spcPts val="0"/>
                        </a:spcBef>
                        <a:spcAft>
                          <a:spcPts val="0"/>
                        </a:spcAft>
                      </a:pPr>
                      <a:r>
                        <a:rPr lang="en-US" sz="1400" b="1" dirty="0">
                          <a:solidFill>
                            <a:srgbClr val="006600"/>
                          </a:solidFill>
                          <a:latin typeface="Calibri"/>
                          <a:ea typeface="Calibri"/>
                          <a:cs typeface="Times New Roman"/>
                        </a:rPr>
                        <a:t>Percent</a:t>
                      </a:r>
                      <a:r>
                        <a:rPr lang="en-US" sz="1400" b="1" baseline="0" dirty="0">
                          <a:solidFill>
                            <a:srgbClr val="006600"/>
                          </a:solidFill>
                          <a:latin typeface="Calibri"/>
                          <a:ea typeface="Calibri"/>
                          <a:cs typeface="Times New Roman"/>
                        </a:rPr>
                        <a:t> natural cover</a:t>
                      </a:r>
                      <a:endParaRPr lang="en-US" sz="1400" b="1" dirty="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C00000"/>
                          </a:solidFill>
                          <a:latin typeface="Calibri"/>
                          <a:ea typeface="Calibri"/>
                          <a:cs typeface="Times New Roman"/>
                        </a:rPr>
                        <a:t>Percent pasture in watershed</a:t>
                      </a: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000099"/>
                          </a:solidFill>
                          <a:latin typeface="Calibri"/>
                          <a:ea typeface="Calibri"/>
                          <a:cs typeface="Times New Roman"/>
                        </a:rPr>
                        <a:t>Jurisdictional complexity</a:t>
                      </a: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847">
                <a:tc>
                  <a:txBody>
                    <a:bodyPr/>
                    <a:lstStyle/>
                    <a:p>
                      <a:pPr marL="0" marR="0">
                        <a:lnSpc>
                          <a:spcPct val="115000"/>
                        </a:lnSpc>
                        <a:spcBef>
                          <a:spcPts val="0"/>
                        </a:spcBef>
                        <a:spcAft>
                          <a:spcPts val="0"/>
                        </a:spcAft>
                      </a:pPr>
                      <a:r>
                        <a:rPr lang="en-US" sz="1400" b="1" dirty="0">
                          <a:solidFill>
                            <a:srgbClr val="006600"/>
                          </a:solidFill>
                          <a:latin typeface="Calibri"/>
                          <a:ea typeface="Calibri"/>
                          <a:cs typeface="Times New Roman"/>
                        </a:rPr>
                        <a:t>Percent forest in corridor</a:t>
                      </a: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C00000"/>
                          </a:solidFill>
                          <a:latin typeface="Calibri"/>
                          <a:ea typeface="Calibri"/>
                          <a:cs typeface="Times New Roman"/>
                        </a:rPr>
                        <a:t>Percent impervious in watershed</a:t>
                      </a:r>
                      <a:r>
                        <a:rPr lang="en-US" sz="1400" b="1" baseline="0" dirty="0">
                          <a:solidFill>
                            <a:srgbClr val="C00000"/>
                          </a:solidFill>
                          <a:latin typeface="Calibri"/>
                          <a:ea typeface="Calibri"/>
                          <a:cs typeface="Times New Roman"/>
                        </a:rPr>
                        <a:t> </a:t>
                      </a:r>
                      <a:endParaRPr lang="en-US" sz="1400" b="1" dirty="0">
                        <a:solidFill>
                          <a:srgbClr val="C000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000099"/>
                          </a:solidFill>
                          <a:latin typeface="Calibri"/>
                          <a:ea typeface="Calibri"/>
                          <a:cs typeface="Times New Roman"/>
                        </a:rPr>
                        <a:t>TMDL count</a:t>
                      </a: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847">
                <a:tc>
                  <a:txBody>
                    <a:bodyPr/>
                    <a:lstStyle/>
                    <a:p>
                      <a:pPr marL="0" marR="0">
                        <a:lnSpc>
                          <a:spcPct val="115000"/>
                        </a:lnSpc>
                        <a:spcBef>
                          <a:spcPts val="0"/>
                        </a:spcBef>
                        <a:spcAft>
                          <a:spcPts val="0"/>
                        </a:spcAft>
                      </a:pPr>
                      <a:r>
                        <a:rPr lang="en-US" sz="1400" b="1" dirty="0">
                          <a:solidFill>
                            <a:srgbClr val="006600"/>
                          </a:solidFill>
                          <a:latin typeface="Calibri"/>
                          <a:ea typeface="Calibri"/>
                          <a:cs typeface="Times New Roman"/>
                        </a:rPr>
                        <a:t>Stream density</a:t>
                      </a: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C00000"/>
                          </a:solidFill>
                          <a:latin typeface="Calibri"/>
                          <a:ea typeface="Calibri"/>
                          <a:cs typeface="Times New Roman"/>
                        </a:rPr>
                        <a:t>Percent septic in  stream corridor</a:t>
                      </a: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000099"/>
                          </a:solidFill>
                          <a:latin typeface="Calibri"/>
                          <a:ea typeface="Calibri"/>
                          <a:cs typeface="Times New Roman"/>
                        </a:rPr>
                        <a:t>Percent</a:t>
                      </a:r>
                      <a:r>
                        <a:rPr lang="en-US" sz="1400" b="1" baseline="0" dirty="0">
                          <a:solidFill>
                            <a:srgbClr val="000099"/>
                          </a:solidFill>
                          <a:latin typeface="Calibri"/>
                          <a:ea typeface="Calibri"/>
                          <a:cs typeface="Times New Roman"/>
                        </a:rPr>
                        <a:t> protected lands</a:t>
                      </a:r>
                      <a:endParaRPr lang="en-US" sz="1400" b="1" dirty="0">
                        <a:solidFill>
                          <a:srgbClr val="000099"/>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0847">
                <a:tc>
                  <a:txBody>
                    <a:bodyPr/>
                    <a:lstStyle/>
                    <a:p>
                      <a:pPr marL="0" marR="0">
                        <a:lnSpc>
                          <a:spcPct val="115000"/>
                        </a:lnSpc>
                        <a:spcBef>
                          <a:spcPts val="0"/>
                        </a:spcBef>
                        <a:spcAft>
                          <a:spcPts val="0"/>
                        </a:spcAft>
                      </a:pPr>
                      <a:r>
                        <a:rPr lang="en-US" sz="1400" b="1" dirty="0">
                          <a:solidFill>
                            <a:srgbClr val="006600"/>
                          </a:solidFill>
                          <a:latin typeface="Calibri"/>
                          <a:ea typeface="Calibri"/>
                          <a:cs typeface="Times New Roman"/>
                        </a:rPr>
                        <a:t>Stream order</a:t>
                      </a: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C00000"/>
                          </a:solidFill>
                          <a:latin typeface="Calibri"/>
                          <a:ea typeface="Calibri"/>
                          <a:cs typeface="Times New Roman"/>
                        </a:rPr>
                        <a:t>Percent </a:t>
                      </a:r>
                      <a:r>
                        <a:rPr lang="en-US" sz="1400" b="1" dirty="0" err="1">
                          <a:solidFill>
                            <a:srgbClr val="C00000"/>
                          </a:solidFill>
                          <a:latin typeface="Calibri"/>
                          <a:ea typeface="Calibri"/>
                          <a:cs typeface="Times New Roman"/>
                        </a:rPr>
                        <a:t>sewered</a:t>
                      </a:r>
                      <a:endParaRPr lang="en-US" sz="1400" b="1" dirty="0">
                        <a:solidFill>
                          <a:srgbClr val="C000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000099"/>
                          </a:solidFill>
                          <a:latin typeface="Calibri"/>
                          <a:ea typeface="Calibri"/>
                          <a:cs typeface="Times New Roman"/>
                        </a:rPr>
                        <a:t>Active volunteers</a:t>
                      </a: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0847">
                <a:tc>
                  <a:txBody>
                    <a:bodyPr/>
                    <a:lstStyle/>
                    <a:p>
                      <a:pPr marL="0" marR="0">
                        <a:lnSpc>
                          <a:spcPct val="115000"/>
                        </a:lnSpc>
                        <a:spcBef>
                          <a:spcPts val="0"/>
                        </a:spcBef>
                        <a:spcAft>
                          <a:spcPts val="0"/>
                        </a:spcAft>
                      </a:pPr>
                      <a:r>
                        <a:rPr lang="en-US" sz="1400" b="1" dirty="0">
                          <a:solidFill>
                            <a:srgbClr val="006600"/>
                          </a:solidFill>
                          <a:latin typeface="Calibri"/>
                          <a:ea typeface="Calibri"/>
                          <a:cs typeface="Times New Roman"/>
                        </a:rPr>
                        <a:t>Change in natural</a:t>
                      </a:r>
                      <a:r>
                        <a:rPr lang="en-US" sz="1400" b="1" baseline="0" dirty="0">
                          <a:solidFill>
                            <a:srgbClr val="006600"/>
                          </a:solidFill>
                          <a:latin typeface="Calibri"/>
                          <a:ea typeface="Calibri"/>
                          <a:cs typeface="Times New Roman"/>
                        </a:rPr>
                        <a:t> cover</a:t>
                      </a:r>
                      <a:endParaRPr lang="en-US" sz="1400" b="1" dirty="0">
                        <a:solidFill>
                          <a:srgbClr val="006600"/>
                        </a:solidFill>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rgbClr val="C00000"/>
                          </a:solidFill>
                          <a:latin typeface="Calibri"/>
                          <a:ea typeface="Calibri"/>
                          <a:cs typeface="Times New Roman"/>
                        </a:rPr>
                        <a:t>Impairments count</a:t>
                      </a: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3869">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3537" marR="635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1404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xfrm>
            <a:off x="6553200" y="4492625"/>
            <a:ext cx="2133600" cy="476250"/>
          </a:xfrm>
          <a:noFill/>
        </p:spPr>
        <p:txBody>
          <a:bodyPr/>
          <a:lstStyle/>
          <a:p>
            <a:fld id="{CAE3874F-C885-4459-B450-060374089B66}" type="slidenum">
              <a:rPr lang="en-US" smtClean="0"/>
              <a:pPr/>
              <a:t>26</a:t>
            </a:fld>
            <a:endParaRPr lang="en-US"/>
          </a:p>
        </p:txBody>
      </p:sp>
      <p:sp>
        <p:nvSpPr>
          <p:cNvPr id="13315" name="Text Box 2"/>
          <p:cNvSpPr txBox="1">
            <a:spLocks noChangeArrowheads="1"/>
          </p:cNvSpPr>
          <p:nvPr/>
        </p:nvSpPr>
        <p:spPr bwMode="auto">
          <a:xfrm>
            <a:off x="304800" y="533400"/>
            <a:ext cx="8305800" cy="1015663"/>
          </a:xfrm>
          <a:prstGeom prst="rect">
            <a:avLst/>
          </a:prstGeom>
          <a:solidFill>
            <a:schemeClr val="bg2"/>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2"/>
            </a:extrusionClr>
          </a:sp3d>
        </p:spPr>
        <p:txBody>
          <a:bodyPr wrap="square">
            <a:spAutoFit/>
            <a:flatTx/>
          </a:bodyPr>
          <a:lstStyle/>
          <a:p>
            <a:pPr>
              <a:spcBef>
                <a:spcPct val="50000"/>
              </a:spcBef>
            </a:pPr>
            <a:r>
              <a:rPr lang="en-US" sz="2400" b="1" i="1" dirty="0">
                <a:solidFill>
                  <a:schemeClr val="bg1"/>
                </a:solidFill>
              </a:rPr>
              <a:t>Three Types of Recovery Potential Screening Products</a:t>
            </a:r>
          </a:p>
          <a:p>
            <a:pPr>
              <a:spcBef>
                <a:spcPct val="50000"/>
              </a:spcBef>
            </a:pPr>
            <a:r>
              <a:rPr lang="en-US" sz="2400" b="1" i="1" dirty="0">
                <a:solidFill>
                  <a:schemeClr val="bg1"/>
                </a:solidFill>
              </a:rPr>
              <a:t>(from the indicator scoring)</a:t>
            </a:r>
          </a:p>
        </p:txBody>
      </p:sp>
      <p:pic>
        <p:nvPicPr>
          <p:cNvPr id="4" name="Picture 2"/>
          <p:cNvPicPr>
            <a:picLocks noChangeAspect="1" noChangeArrowheads="1"/>
          </p:cNvPicPr>
          <p:nvPr/>
        </p:nvPicPr>
        <p:blipFill>
          <a:blip r:embed="rId2" cstate="print"/>
          <a:srcRect t="12772" r="59193" b="38885"/>
          <a:stretch>
            <a:fillRect/>
          </a:stretch>
        </p:blipFill>
        <p:spPr bwMode="auto">
          <a:xfrm>
            <a:off x="76200" y="1847641"/>
            <a:ext cx="3048000" cy="3105359"/>
          </a:xfrm>
          <a:prstGeom prst="rect">
            <a:avLst/>
          </a:prstGeom>
          <a:noFill/>
          <a:ln w="38100">
            <a:solidFill>
              <a:schemeClr val="tx1"/>
            </a:solidFill>
            <a:miter lim="800000"/>
            <a:headEnd/>
            <a:tailEnd/>
          </a:ln>
        </p:spPr>
      </p:pic>
      <p:sp>
        <p:nvSpPr>
          <p:cNvPr id="5" name="Text Box 10"/>
          <p:cNvSpPr txBox="1">
            <a:spLocks noChangeArrowheads="1"/>
          </p:cNvSpPr>
          <p:nvPr/>
        </p:nvSpPr>
        <p:spPr bwMode="auto">
          <a:xfrm>
            <a:off x="152400" y="5029200"/>
            <a:ext cx="2590800" cy="400110"/>
          </a:xfrm>
          <a:prstGeom prst="rect">
            <a:avLst/>
          </a:prstGeom>
          <a:noFill/>
          <a:ln w="9525">
            <a:noFill/>
            <a:miter lim="800000"/>
            <a:headEnd/>
            <a:tailEnd/>
          </a:ln>
        </p:spPr>
        <p:txBody>
          <a:bodyPr wrap="square">
            <a:spAutoFit/>
          </a:bodyPr>
          <a:lstStyle/>
          <a:p>
            <a:pPr>
              <a:spcBef>
                <a:spcPct val="50000"/>
              </a:spcBef>
            </a:pPr>
            <a:r>
              <a:rPr lang="en-US" sz="2000" b="1" i="1" dirty="0">
                <a:solidFill>
                  <a:srgbClr val="FFFFCC"/>
                </a:solidFill>
              </a:rPr>
              <a:t>       Rank Ordering   </a:t>
            </a:r>
          </a:p>
        </p:txBody>
      </p:sp>
      <p:pic>
        <p:nvPicPr>
          <p:cNvPr id="8" name="Picture 36" descr="R plot with solids"/>
          <p:cNvPicPr>
            <a:picLocks noChangeAspect="1" noChangeArrowheads="1"/>
          </p:cNvPicPr>
          <p:nvPr/>
        </p:nvPicPr>
        <p:blipFill>
          <a:blip r:embed="rId3" cstate="print"/>
          <a:srcRect r="23750"/>
          <a:stretch>
            <a:fillRect/>
          </a:stretch>
        </p:blipFill>
        <p:spPr bwMode="auto">
          <a:xfrm>
            <a:off x="2895600" y="2286000"/>
            <a:ext cx="3352800" cy="3505200"/>
          </a:xfrm>
          <a:prstGeom prst="rect">
            <a:avLst/>
          </a:prstGeom>
          <a:noFill/>
          <a:ln w="38100">
            <a:solidFill>
              <a:schemeClr val="tx1"/>
            </a:solidFill>
            <a:miter lim="800000"/>
            <a:headEnd/>
            <a:tailEnd/>
          </a:ln>
        </p:spPr>
      </p:pic>
      <p:pic>
        <p:nvPicPr>
          <p:cNvPr id="9" name="Picture 30" descr="Demo3_Eco"/>
          <p:cNvPicPr>
            <a:picLocks noChangeAspect="1" noChangeArrowheads="1"/>
          </p:cNvPicPr>
          <p:nvPr/>
        </p:nvPicPr>
        <p:blipFill>
          <a:blip r:embed="rId4" cstate="print"/>
          <a:srcRect l="10294" t="18182" r="8824" b="28409"/>
          <a:stretch>
            <a:fillRect/>
          </a:stretch>
        </p:blipFill>
        <p:spPr bwMode="auto">
          <a:xfrm>
            <a:off x="5787520" y="2895600"/>
            <a:ext cx="3204080" cy="3318249"/>
          </a:xfrm>
          <a:prstGeom prst="rect">
            <a:avLst/>
          </a:prstGeom>
          <a:noFill/>
          <a:ln w="38100">
            <a:solidFill>
              <a:schemeClr val="tx1"/>
            </a:solidFill>
            <a:miter lim="800000"/>
            <a:headEnd/>
            <a:tailEnd/>
          </a:ln>
        </p:spPr>
      </p:pic>
      <p:sp>
        <p:nvSpPr>
          <p:cNvPr id="10" name="Text Box 10"/>
          <p:cNvSpPr txBox="1">
            <a:spLocks noChangeArrowheads="1"/>
          </p:cNvSpPr>
          <p:nvPr/>
        </p:nvSpPr>
        <p:spPr bwMode="auto">
          <a:xfrm>
            <a:off x="3200400" y="5867400"/>
            <a:ext cx="2590800" cy="400110"/>
          </a:xfrm>
          <a:prstGeom prst="rect">
            <a:avLst/>
          </a:prstGeom>
          <a:noFill/>
          <a:ln w="9525">
            <a:noFill/>
            <a:miter lim="800000"/>
            <a:headEnd/>
            <a:tailEnd/>
          </a:ln>
        </p:spPr>
        <p:txBody>
          <a:bodyPr wrap="square">
            <a:spAutoFit/>
          </a:bodyPr>
          <a:lstStyle/>
          <a:p>
            <a:pPr>
              <a:spcBef>
                <a:spcPct val="50000"/>
              </a:spcBef>
            </a:pPr>
            <a:r>
              <a:rPr lang="en-US" sz="2000" b="1" i="1" dirty="0">
                <a:solidFill>
                  <a:srgbClr val="FFFFCC"/>
                </a:solidFill>
              </a:rPr>
              <a:t>  Bubble Plotting                   </a:t>
            </a:r>
          </a:p>
        </p:txBody>
      </p:sp>
      <p:sp>
        <p:nvSpPr>
          <p:cNvPr id="11" name="Text Box 10"/>
          <p:cNvSpPr txBox="1">
            <a:spLocks noChangeArrowheads="1"/>
          </p:cNvSpPr>
          <p:nvPr/>
        </p:nvSpPr>
        <p:spPr bwMode="auto">
          <a:xfrm>
            <a:off x="6858000" y="6248400"/>
            <a:ext cx="1447800" cy="400110"/>
          </a:xfrm>
          <a:prstGeom prst="rect">
            <a:avLst/>
          </a:prstGeom>
          <a:noFill/>
          <a:ln w="9525">
            <a:noFill/>
            <a:miter lim="800000"/>
            <a:headEnd/>
            <a:tailEnd/>
          </a:ln>
        </p:spPr>
        <p:txBody>
          <a:bodyPr wrap="square">
            <a:spAutoFit/>
          </a:bodyPr>
          <a:lstStyle/>
          <a:p>
            <a:pPr>
              <a:spcBef>
                <a:spcPct val="50000"/>
              </a:spcBef>
            </a:pPr>
            <a:r>
              <a:rPr lang="en-US" sz="2000" b="1" i="1" dirty="0">
                <a:solidFill>
                  <a:srgbClr val="FFFFCC"/>
                </a:solidFill>
              </a:rPr>
              <a:t>Mapping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r="1818" b="6641"/>
          <a:stretch>
            <a:fillRect/>
          </a:stretch>
        </p:blipFill>
        <p:spPr bwMode="auto">
          <a:xfrm>
            <a:off x="381000" y="152400"/>
            <a:ext cx="8229600" cy="6019800"/>
          </a:xfrm>
          <a:prstGeom prst="rect">
            <a:avLst/>
          </a:prstGeom>
          <a:noFill/>
          <a:ln w="9525">
            <a:noFill/>
            <a:miter lim="800000"/>
            <a:headEnd/>
            <a:tailEnd/>
          </a:ln>
        </p:spPr>
      </p:pic>
      <p:sp>
        <p:nvSpPr>
          <p:cNvPr id="4" name="TextBox 3"/>
          <p:cNvSpPr txBox="1"/>
          <p:nvPr/>
        </p:nvSpPr>
        <p:spPr>
          <a:xfrm>
            <a:off x="0" y="86380"/>
            <a:ext cx="5867400" cy="523220"/>
          </a:xfrm>
          <a:prstGeom prst="rect">
            <a:avLst/>
          </a:prstGeom>
          <a:solidFill>
            <a:schemeClr val="accent2"/>
          </a:solidFill>
        </p:spPr>
        <p:txBody>
          <a:bodyPr wrap="square" rtlCol="0">
            <a:spAutoFit/>
          </a:bodyPr>
          <a:lstStyle/>
          <a:p>
            <a:pPr fontAlgn="base">
              <a:spcBef>
                <a:spcPct val="0"/>
              </a:spcBef>
              <a:spcAft>
                <a:spcPct val="0"/>
              </a:spcAft>
            </a:pPr>
            <a:r>
              <a:rPr lang="en-US" sz="2400" dirty="0">
                <a:solidFill>
                  <a:srgbClr val="FFFFFF"/>
                </a:solidFill>
              </a:rPr>
              <a:t>  </a:t>
            </a:r>
            <a:r>
              <a:rPr lang="en-US" sz="2800" b="1" dirty="0">
                <a:solidFill>
                  <a:srgbClr val="FFFF99"/>
                </a:solidFill>
                <a:latin typeface="Comic Sans MS" pitchFamily="66" charset="0"/>
              </a:rPr>
              <a:t>www.epa.gov/recoverypotential/</a:t>
            </a:r>
            <a:endParaRPr lang="en-US" sz="2400" b="1" dirty="0">
              <a:solidFill>
                <a:srgbClr val="FFFF99"/>
              </a:solidFill>
              <a:latin typeface="Comic Sans MS" pitchFamily="66" charset="0"/>
            </a:endParaRPr>
          </a:p>
        </p:txBody>
      </p:sp>
      <p:pic>
        <p:nvPicPr>
          <p:cNvPr id="5" name="Picture 4" descr="140218RPSSTATUSMAP.jpg"/>
          <p:cNvPicPr>
            <a:picLocks noChangeAspect="1"/>
          </p:cNvPicPr>
          <p:nvPr/>
        </p:nvPicPr>
        <p:blipFill>
          <a:blip r:embed="rId3" cstate="print"/>
          <a:stretch>
            <a:fillRect/>
          </a:stretch>
        </p:blipFill>
        <p:spPr>
          <a:xfrm>
            <a:off x="5791200" y="0"/>
            <a:ext cx="3352800" cy="2438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Workgroup Outcomes</a:t>
            </a:r>
          </a:p>
        </p:txBody>
      </p:sp>
      <p:sp>
        <p:nvSpPr>
          <p:cNvPr id="3" name="Content Placeholder 2"/>
          <p:cNvSpPr>
            <a:spLocks noGrp="1"/>
          </p:cNvSpPr>
          <p:nvPr>
            <p:ph idx="1"/>
          </p:nvPr>
        </p:nvSpPr>
        <p:spPr/>
        <p:txBody>
          <a:bodyPr>
            <a:normAutofit lnSpcReduction="10000"/>
          </a:bodyPr>
          <a:lstStyle/>
          <a:p>
            <a:r>
              <a:rPr lang="en-US" dirty="0"/>
              <a:t>Nutrient Criteria</a:t>
            </a:r>
          </a:p>
          <a:p>
            <a:pPr lvl="1"/>
            <a:r>
              <a:rPr lang="en-US" dirty="0"/>
              <a:t>Evaluated the state nutrient criteria development plan developed in 2007</a:t>
            </a:r>
          </a:p>
          <a:p>
            <a:pPr lvl="1"/>
            <a:r>
              <a:rPr lang="en-US" dirty="0"/>
              <a:t>Recommended including the 2007 plan in the strategy with minor revisions</a:t>
            </a:r>
          </a:p>
          <a:p>
            <a:pPr lvl="1"/>
            <a:r>
              <a:rPr lang="en-US" dirty="0">
                <a:solidFill>
                  <a:schemeClr val="bg1">
                    <a:lumMod val="75000"/>
                  </a:schemeClr>
                </a:solidFill>
              </a:rPr>
              <a:t>Workgroup will continue to meet to recommend specific priority waterbodies for nutrient criteria development</a:t>
            </a:r>
          </a:p>
          <a:p>
            <a:pPr lvl="2"/>
            <a:r>
              <a:rPr lang="en-US" dirty="0">
                <a:solidFill>
                  <a:schemeClr val="bg1">
                    <a:lumMod val="75000"/>
                  </a:schemeClr>
                </a:solidFill>
              </a:rPr>
              <a:t>Lake Sakakawea</a:t>
            </a:r>
          </a:p>
          <a:p>
            <a:pPr lvl="2"/>
            <a:r>
              <a:rPr lang="en-US" dirty="0">
                <a:solidFill>
                  <a:schemeClr val="bg1">
                    <a:lumMod val="75000"/>
                  </a:schemeClr>
                </a:solidFill>
              </a:rPr>
              <a:t>Red River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533400"/>
            <a:ext cx="8229600" cy="1143000"/>
          </a:xfrm>
        </p:spPr>
        <p:txBody>
          <a:bodyPr>
            <a:normAutofit fontScale="90000"/>
          </a:bodyPr>
          <a:lstStyle/>
          <a:p>
            <a:r>
              <a:rPr lang="en-US" sz="4000" dirty="0"/>
              <a:t>North Dakota’s Nutrient Criteria Development Plan</a:t>
            </a:r>
          </a:p>
        </p:txBody>
      </p:sp>
      <p:sp>
        <p:nvSpPr>
          <p:cNvPr id="32771" name="Content Placeholder 2"/>
          <p:cNvSpPr>
            <a:spLocks noGrp="1"/>
          </p:cNvSpPr>
          <p:nvPr>
            <p:ph idx="1"/>
          </p:nvPr>
        </p:nvSpPr>
        <p:spPr/>
        <p:txBody>
          <a:bodyPr/>
          <a:lstStyle/>
          <a:p>
            <a:r>
              <a:rPr lang="en-US" sz="2800" dirty="0"/>
              <a:t>Goal</a:t>
            </a:r>
          </a:p>
          <a:p>
            <a:pPr lvl="1"/>
            <a:r>
              <a:rPr lang="en-US" dirty="0"/>
              <a:t>To develop technically defensible nutrient criteria for surface waters, which are protective of the resource, and consistent with federal guidance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2286000" y="228600"/>
            <a:ext cx="4495800" cy="6400800"/>
          </a:xfrm>
          <a:prstGeom prst="rect">
            <a:avLst/>
          </a:prstGeom>
          <a:noFill/>
          <a:ln w="9525">
            <a:noFill/>
            <a:miter lim="800000"/>
            <a:headEnd/>
            <a:tailEnd/>
          </a:ln>
        </p:spPr>
      </p:pic>
      <p:sp>
        <p:nvSpPr>
          <p:cNvPr id="18435" name="TextBox 2"/>
          <p:cNvSpPr txBox="1">
            <a:spLocks noChangeArrowheads="1"/>
          </p:cNvSpPr>
          <p:nvPr/>
        </p:nvSpPr>
        <p:spPr bwMode="auto">
          <a:xfrm rot="-1440000">
            <a:off x="2411640" y="3336393"/>
            <a:ext cx="4119411" cy="369332"/>
          </a:xfrm>
          <a:prstGeom prst="rect">
            <a:avLst/>
          </a:prstGeom>
          <a:noFill/>
          <a:ln w="9525">
            <a:noFill/>
            <a:miter lim="800000"/>
            <a:headEnd/>
            <a:tailEnd/>
          </a:ln>
        </p:spPr>
        <p:txBody>
          <a:bodyPr wrap="square">
            <a:spAutoFit/>
          </a:bodyPr>
          <a:lstStyle/>
          <a:p>
            <a:r>
              <a:rPr lang="en-US" dirty="0">
                <a:solidFill>
                  <a:srgbClr val="FF0000"/>
                </a:solidFill>
              </a:rPr>
              <a:t>Nutrient Reduction Framework Memo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533400"/>
            <a:ext cx="8229600" cy="1143000"/>
          </a:xfrm>
        </p:spPr>
        <p:txBody>
          <a:bodyPr>
            <a:normAutofit fontScale="90000"/>
          </a:bodyPr>
          <a:lstStyle/>
          <a:p>
            <a:r>
              <a:rPr lang="en-US" dirty="0"/>
              <a:t>North Dakota Nutrient Criteria Development Plan</a:t>
            </a:r>
          </a:p>
        </p:txBody>
      </p:sp>
      <p:sp>
        <p:nvSpPr>
          <p:cNvPr id="33795" name="Content Placeholder 2"/>
          <p:cNvSpPr>
            <a:spLocks noGrp="1"/>
          </p:cNvSpPr>
          <p:nvPr>
            <p:ph idx="1"/>
          </p:nvPr>
        </p:nvSpPr>
        <p:spPr>
          <a:xfrm>
            <a:off x="457200" y="1828800"/>
            <a:ext cx="8229600" cy="4525963"/>
          </a:xfrm>
        </p:spPr>
        <p:txBody>
          <a:bodyPr>
            <a:normAutofit/>
          </a:bodyPr>
          <a:lstStyle/>
          <a:p>
            <a:r>
              <a:rPr lang="en-US" sz="2800" dirty="0"/>
              <a:t>Provides the framework for criteria development</a:t>
            </a:r>
          </a:p>
          <a:p>
            <a:r>
              <a:rPr lang="en-US" sz="2800" dirty="0"/>
              <a:t>Includes </a:t>
            </a:r>
            <a:r>
              <a:rPr lang="en-US" sz="2800" dirty="0" err="1"/>
              <a:t>lotic</a:t>
            </a:r>
            <a:r>
              <a:rPr lang="en-US" sz="2800" dirty="0"/>
              <a:t> systems (small to large </a:t>
            </a:r>
            <a:r>
              <a:rPr lang="en-US" sz="2800" dirty="0" err="1"/>
              <a:t>wadable</a:t>
            </a:r>
            <a:r>
              <a:rPr lang="en-US" sz="2800" dirty="0"/>
              <a:t> and non-</a:t>
            </a:r>
            <a:r>
              <a:rPr lang="en-US" sz="2800" dirty="0" err="1"/>
              <a:t>wadable</a:t>
            </a:r>
            <a:r>
              <a:rPr lang="en-US" sz="2800" dirty="0"/>
              <a:t> rivers and streams)</a:t>
            </a:r>
          </a:p>
          <a:p>
            <a:pPr lvl="1"/>
            <a:r>
              <a:rPr lang="en-US" sz="2400" dirty="0"/>
              <a:t>Recognizes Missouri River and Red River as unique river resources</a:t>
            </a:r>
          </a:p>
          <a:p>
            <a:r>
              <a:rPr lang="en-US" sz="2800" dirty="0"/>
              <a:t>Includes lentic systems (lakes and reservoirs)</a:t>
            </a:r>
          </a:p>
          <a:p>
            <a:pPr lvl="1"/>
            <a:r>
              <a:rPr lang="en-US" sz="2400" dirty="0"/>
              <a:t>Small lakes and reservoirs vs. mid- and large lakes and reservoirs</a:t>
            </a:r>
          </a:p>
          <a:p>
            <a:r>
              <a:rPr lang="en-US" sz="2800" dirty="0"/>
              <a:t>Excludes wetlands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North Dakota Approach</a:t>
            </a:r>
          </a:p>
        </p:txBody>
      </p:sp>
      <p:sp>
        <p:nvSpPr>
          <p:cNvPr id="23555" name="Content Placeholder 2"/>
          <p:cNvSpPr>
            <a:spLocks noGrp="1"/>
          </p:cNvSpPr>
          <p:nvPr>
            <p:ph idx="1"/>
          </p:nvPr>
        </p:nvSpPr>
        <p:spPr/>
        <p:txBody>
          <a:bodyPr>
            <a:normAutofit fontScale="92500" lnSpcReduction="20000"/>
          </a:bodyPr>
          <a:lstStyle/>
          <a:p>
            <a:pPr marL="274320" indent="-274320">
              <a:buClr>
                <a:schemeClr val="accent3"/>
              </a:buClr>
              <a:defRPr/>
            </a:pPr>
            <a:r>
              <a:rPr lang="en-US" dirty="0"/>
              <a:t>Guiding Principles</a:t>
            </a:r>
          </a:p>
          <a:p>
            <a:pPr marL="640080" lvl="1" indent="-246888">
              <a:buFont typeface="Arial" pitchFamily="34" charset="0"/>
              <a:buChar char="•"/>
              <a:defRPr/>
            </a:pPr>
            <a:r>
              <a:rPr lang="en-US" dirty="0"/>
              <a:t>Protective of the state’s water resources and their designated uses</a:t>
            </a:r>
          </a:p>
          <a:p>
            <a:pPr marL="640080" lvl="1" indent="-246888">
              <a:buFont typeface="Arial" pitchFamily="34" charset="0"/>
              <a:buChar char="•"/>
              <a:defRPr/>
            </a:pPr>
            <a:r>
              <a:rPr lang="en-US" dirty="0"/>
              <a:t>Tailored to the unique physiographic characteristics and water resources of this region (i.e., northern plains)</a:t>
            </a:r>
          </a:p>
          <a:p>
            <a:pPr marL="640080" lvl="1" indent="-246888">
              <a:buFont typeface="Arial" pitchFamily="34" charset="0"/>
              <a:buChar char="•"/>
              <a:defRPr/>
            </a:pPr>
            <a:r>
              <a:rPr lang="en-US" dirty="0"/>
              <a:t>Technically and scientifically defensible</a:t>
            </a:r>
          </a:p>
          <a:p>
            <a:pPr marL="640080" lvl="1" indent="-246888">
              <a:buFont typeface="Arial" pitchFamily="34" charset="0"/>
              <a:buChar char="•"/>
              <a:defRPr/>
            </a:pPr>
            <a:r>
              <a:rPr lang="en-US" dirty="0"/>
              <a:t>Based upon conceptual ecosystem models that reflect </a:t>
            </a:r>
            <a:r>
              <a:rPr lang="en-US" b="1" dirty="0"/>
              <a:t>cause (stressor) – effect (response) </a:t>
            </a:r>
            <a:r>
              <a:rPr lang="en-US" dirty="0"/>
              <a:t>relationships founded on excess nutrient concentrations and that reflect the reasons for resource impairment (e.g., excessive algae in a lake) and the loss of beneficial uses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0"/>
            <a:ext cx="8229600" cy="1143000"/>
          </a:xfrm>
        </p:spPr>
        <p:txBody>
          <a:bodyPr>
            <a:normAutofit fontScale="90000"/>
          </a:bodyPr>
          <a:lstStyle/>
          <a:p>
            <a:pPr fontAlgn="auto">
              <a:spcAft>
                <a:spcPts val="0"/>
              </a:spcAft>
              <a:defRPr/>
            </a:pPr>
            <a:r>
              <a:rPr lang="en-US" dirty="0"/>
              <a:t>Nutrient Criteria Development Considerations</a:t>
            </a:r>
          </a:p>
        </p:txBody>
      </p:sp>
      <p:sp>
        <p:nvSpPr>
          <p:cNvPr id="25603" name="Content Placeholder 2"/>
          <p:cNvSpPr>
            <a:spLocks noGrp="1"/>
          </p:cNvSpPr>
          <p:nvPr>
            <p:ph idx="1"/>
          </p:nvPr>
        </p:nvSpPr>
        <p:spPr>
          <a:xfrm>
            <a:off x="457200" y="1905000"/>
            <a:ext cx="8229600" cy="4525963"/>
          </a:xfrm>
        </p:spPr>
        <p:txBody>
          <a:bodyPr>
            <a:normAutofit fontScale="92500" lnSpcReduction="20000"/>
          </a:bodyPr>
          <a:lstStyle/>
          <a:p>
            <a:pPr marL="274320" indent="-274320" fontAlgn="auto">
              <a:spcAft>
                <a:spcPts val="0"/>
              </a:spcAft>
              <a:buClr>
                <a:schemeClr val="accent3"/>
              </a:buClr>
              <a:buFont typeface="Wingdings 2"/>
              <a:buChar char=""/>
              <a:defRPr/>
            </a:pPr>
            <a:r>
              <a:rPr lang="en-US" sz="2800" dirty="0"/>
              <a:t>Spatial scale of criteria</a:t>
            </a:r>
          </a:p>
          <a:p>
            <a:pPr marL="640080" lvl="1" indent="-246888" fontAlgn="auto">
              <a:spcAft>
                <a:spcPts val="0"/>
              </a:spcAft>
              <a:buFont typeface="Wingdings 2"/>
              <a:buChar char=""/>
              <a:defRPr/>
            </a:pPr>
            <a:r>
              <a:rPr lang="en-US" dirty="0"/>
              <a:t>Ecoregions</a:t>
            </a:r>
          </a:p>
          <a:p>
            <a:pPr marL="640080" lvl="1" indent="-246888" fontAlgn="auto">
              <a:spcAft>
                <a:spcPts val="0"/>
              </a:spcAft>
              <a:buFont typeface="Wingdings 2"/>
              <a:buChar char=""/>
              <a:defRPr/>
            </a:pPr>
            <a:r>
              <a:rPr lang="en-US" dirty="0"/>
              <a:t>Hydrologic basins</a:t>
            </a:r>
          </a:p>
          <a:p>
            <a:pPr marL="274320" indent="-274320" fontAlgn="auto">
              <a:spcAft>
                <a:spcPts val="0"/>
              </a:spcAft>
              <a:buClr>
                <a:schemeClr val="accent3"/>
              </a:buClr>
              <a:buFont typeface="Wingdings 2"/>
              <a:buChar char=""/>
              <a:defRPr/>
            </a:pPr>
            <a:r>
              <a:rPr lang="en-US" sz="2800" dirty="0"/>
              <a:t>Temporal scale</a:t>
            </a:r>
          </a:p>
          <a:p>
            <a:pPr marL="640080" lvl="1" indent="-246888" fontAlgn="auto">
              <a:spcAft>
                <a:spcPts val="0"/>
              </a:spcAft>
              <a:buFont typeface="Wingdings 2"/>
              <a:buChar char=""/>
              <a:defRPr/>
            </a:pPr>
            <a:r>
              <a:rPr lang="en-US" dirty="0"/>
              <a:t>Reflect the timing (when during the year) and duration (how long) of the effect or impairment </a:t>
            </a:r>
          </a:p>
          <a:p>
            <a:pPr marL="274320" indent="-274320" fontAlgn="auto">
              <a:spcAft>
                <a:spcPts val="0"/>
              </a:spcAft>
              <a:buClr>
                <a:schemeClr val="accent3"/>
              </a:buClr>
              <a:buFont typeface="Wingdings 2"/>
              <a:buChar char=""/>
              <a:defRPr/>
            </a:pPr>
            <a:r>
              <a:rPr lang="en-US" sz="2800" dirty="0"/>
              <a:t>Stressor – Response Relationship</a:t>
            </a:r>
          </a:p>
          <a:p>
            <a:pPr marL="640080" lvl="1" indent="-246888" fontAlgn="auto">
              <a:spcAft>
                <a:spcPts val="0"/>
              </a:spcAft>
              <a:buFont typeface="Wingdings 2"/>
              <a:buChar char=""/>
              <a:defRPr/>
            </a:pPr>
            <a:r>
              <a:rPr lang="en-US" dirty="0"/>
              <a:t>Quantifiable (i.e., must be able to measure both variables)</a:t>
            </a:r>
          </a:p>
          <a:p>
            <a:pPr marL="640080" lvl="1" indent="-246888" fontAlgn="auto">
              <a:spcAft>
                <a:spcPts val="0"/>
              </a:spcAft>
              <a:buFont typeface="Wingdings 2"/>
              <a:buChar char=""/>
              <a:defRPr/>
            </a:pPr>
            <a:r>
              <a:rPr lang="en-US" dirty="0"/>
              <a:t>Criteria or standard may be an expression of one or the other or both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533400"/>
            <a:ext cx="8229600" cy="1143000"/>
          </a:xfrm>
        </p:spPr>
        <p:txBody>
          <a:bodyPr>
            <a:normAutofit fontScale="90000"/>
          </a:bodyPr>
          <a:lstStyle/>
          <a:p>
            <a:pPr fontAlgn="auto">
              <a:spcAft>
                <a:spcPts val="0"/>
              </a:spcAft>
              <a:defRPr/>
            </a:pPr>
            <a:r>
              <a:rPr lang="en-US" dirty="0"/>
              <a:t>Nutrient Criteria Development Considerations</a:t>
            </a:r>
          </a:p>
        </p:txBody>
      </p:sp>
      <p:sp>
        <p:nvSpPr>
          <p:cNvPr id="37891" name="Content Placeholder 2"/>
          <p:cNvSpPr>
            <a:spLocks noGrp="1"/>
          </p:cNvSpPr>
          <p:nvPr>
            <p:ph idx="1"/>
          </p:nvPr>
        </p:nvSpPr>
        <p:spPr/>
        <p:txBody>
          <a:bodyPr>
            <a:normAutofit lnSpcReduction="10000"/>
          </a:bodyPr>
          <a:lstStyle/>
          <a:p>
            <a:r>
              <a:rPr lang="en-US"/>
              <a:t>Classification</a:t>
            </a:r>
          </a:p>
          <a:p>
            <a:pPr lvl="1"/>
            <a:r>
              <a:rPr lang="en-US"/>
              <a:t>Reservoirs and lakes (Lentic systems)</a:t>
            </a:r>
          </a:p>
          <a:p>
            <a:pPr lvl="2"/>
            <a:r>
              <a:rPr lang="en-US"/>
              <a:t>Reservoirs</a:t>
            </a:r>
          </a:p>
          <a:p>
            <a:pPr lvl="3"/>
            <a:r>
              <a:rPr lang="en-US"/>
              <a:t>Large river reservoirs (e.g., Lake Sakakawea, Lake Oahe, Jamestown Reservoir, Pipestem Reservoir, Lake Ashtabula, Lake Tschida, Patterson Lake, Bowman-Haley Reservoir, Lake Darling)</a:t>
            </a:r>
          </a:p>
          <a:p>
            <a:pPr lvl="3"/>
            <a:r>
              <a:rPr lang="en-US"/>
              <a:t>Small and medium river reservoirs (e.g., Brewer Lake, Sweet Briar Dam, McDowell Dam, Fordville Dam, Odland Dam)</a:t>
            </a:r>
          </a:p>
          <a:p>
            <a:pPr lvl="2"/>
            <a:r>
              <a:rPr lang="en-US"/>
              <a:t>Natural lakes</a:t>
            </a:r>
          </a:p>
          <a:p>
            <a:pPr lvl="3"/>
            <a:r>
              <a:rPr lang="en-US"/>
              <a:t>Shallow lakes (e.g., Lake Hoskins, Green Lake, Powers Lake)</a:t>
            </a:r>
          </a:p>
          <a:p>
            <a:pPr lvl="3"/>
            <a:r>
              <a:rPr lang="en-US"/>
              <a:t>Non-shallow lakes (e.g., Spiritwood Lake, Devils Lake)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09600"/>
            <a:ext cx="8229600" cy="1143000"/>
          </a:xfrm>
        </p:spPr>
        <p:txBody>
          <a:bodyPr>
            <a:normAutofit fontScale="90000"/>
          </a:bodyPr>
          <a:lstStyle/>
          <a:p>
            <a:pPr fontAlgn="auto">
              <a:spcAft>
                <a:spcPts val="0"/>
              </a:spcAft>
              <a:defRPr/>
            </a:pPr>
            <a:r>
              <a:rPr lang="en-US" dirty="0"/>
              <a:t>Nutrient Criteria Development Considerations</a:t>
            </a:r>
          </a:p>
        </p:txBody>
      </p:sp>
      <p:sp>
        <p:nvSpPr>
          <p:cNvPr id="38915" name="Content Placeholder 2"/>
          <p:cNvSpPr>
            <a:spLocks noGrp="1"/>
          </p:cNvSpPr>
          <p:nvPr>
            <p:ph idx="1"/>
          </p:nvPr>
        </p:nvSpPr>
        <p:spPr>
          <a:xfrm>
            <a:off x="457200" y="1905000"/>
            <a:ext cx="8229600" cy="4525963"/>
          </a:xfrm>
        </p:spPr>
        <p:txBody>
          <a:bodyPr/>
          <a:lstStyle/>
          <a:p>
            <a:r>
              <a:rPr lang="en-US" dirty="0"/>
              <a:t>Classification (</a:t>
            </a:r>
            <a:r>
              <a:rPr lang="en-US" dirty="0" err="1"/>
              <a:t>con’t</a:t>
            </a:r>
            <a:r>
              <a:rPr lang="en-US" dirty="0"/>
              <a:t>)</a:t>
            </a:r>
          </a:p>
          <a:p>
            <a:pPr lvl="1"/>
            <a:r>
              <a:rPr lang="en-US" dirty="0"/>
              <a:t>Rivers and Streams (</a:t>
            </a:r>
            <a:r>
              <a:rPr lang="en-US" dirty="0" err="1"/>
              <a:t>Lotic</a:t>
            </a:r>
            <a:r>
              <a:rPr lang="en-US" dirty="0"/>
              <a:t> systems)</a:t>
            </a:r>
          </a:p>
          <a:p>
            <a:pPr lvl="2"/>
            <a:r>
              <a:rPr lang="en-US" dirty="0"/>
              <a:t>Perennial</a:t>
            </a:r>
          </a:p>
          <a:p>
            <a:pPr lvl="3"/>
            <a:r>
              <a:rPr lang="en-US" dirty="0" err="1"/>
              <a:t>Wadable</a:t>
            </a:r>
            <a:endParaRPr lang="en-US" dirty="0"/>
          </a:p>
          <a:p>
            <a:pPr lvl="3"/>
            <a:r>
              <a:rPr lang="en-US" dirty="0"/>
              <a:t>Non-</a:t>
            </a:r>
            <a:r>
              <a:rPr lang="en-US" dirty="0" err="1"/>
              <a:t>wadable</a:t>
            </a:r>
            <a:r>
              <a:rPr lang="en-US" dirty="0"/>
              <a:t> (large)</a:t>
            </a:r>
          </a:p>
          <a:p>
            <a:pPr lvl="3"/>
            <a:r>
              <a:rPr lang="en-US" dirty="0"/>
              <a:t>Missouri River and Red River</a:t>
            </a:r>
          </a:p>
          <a:p>
            <a:pPr lvl="2"/>
            <a:r>
              <a:rPr lang="en-US" dirty="0"/>
              <a:t>Intermittent/Ephemeral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fontAlgn="auto">
              <a:spcAft>
                <a:spcPts val="0"/>
              </a:spcAft>
              <a:defRPr/>
            </a:pPr>
            <a:r>
              <a:rPr lang="en-US" dirty="0"/>
              <a:t>Defining the Stressor – Response Relationship</a:t>
            </a:r>
          </a:p>
        </p:txBody>
      </p:sp>
      <p:sp>
        <p:nvSpPr>
          <p:cNvPr id="40963" name="Content Placeholder 2"/>
          <p:cNvSpPr>
            <a:spLocks noGrp="1"/>
          </p:cNvSpPr>
          <p:nvPr>
            <p:ph idx="1"/>
          </p:nvPr>
        </p:nvSpPr>
        <p:spPr>
          <a:xfrm>
            <a:off x="457200" y="1676400"/>
            <a:ext cx="8229600" cy="4525963"/>
          </a:xfrm>
        </p:spPr>
        <p:txBody>
          <a:bodyPr/>
          <a:lstStyle/>
          <a:p>
            <a:r>
              <a:rPr lang="en-US" dirty="0"/>
              <a:t>Conceptual Models</a:t>
            </a:r>
          </a:p>
          <a:p>
            <a:pPr lvl="1"/>
            <a:r>
              <a:rPr lang="en-US" dirty="0"/>
              <a:t>Describes how a system works (conceptually)</a:t>
            </a:r>
          </a:p>
          <a:p>
            <a:pPr lvl="1"/>
            <a:r>
              <a:rPr lang="en-US" dirty="0"/>
              <a:t>Describes hypothesized relationships among sources, stressors (e.g., nutrients), and biotic responses within aquatic systems</a:t>
            </a:r>
          </a:p>
          <a:p>
            <a:pPr lvl="1"/>
            <a:r>
              <a:rPr lang="en-US" dirty="0"/>
              <a:t>Provides a framework for data collection and analysis</a:t>
            </a:r>
          </a:p>
          <a:p>
            <a:pPr lvl="1"/>
            <a:r>
              <a:rPr lang="en-US" dirty="0"/>
              <a:t>Red River workshop</a:t>
            </a:r>
          </a:p>
          <a:p>
            <a:pPr lvl="1">
              <a:buFont typeface="Wingdings 2" pitchFamily="18" charset="2"/>
              <a:buNone/>
            </a:pPr>
            <a:endParaRPr lang="en-US" dirty="0"/>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Workgroup Outcomes</a:t>
            </a:r>
          </a:p>
        </p:txBody>
      </p:sp>
      <p:sp>
        <p:nvSpPr>
          <p:cNvPr id="3" name="Content Placeholder 2"/>
          <p:cNvSpPr>
            <a:spLocks noGrp="1"/>
          </p:cNvSpPr>
          <p:nvPr>
            <p:ph idx="1"/>
          </p:nvPr>
        </p:nvSpPr>
        <p:spPr/>
        <p:txBody>
          <a:bodyPr>
            <a:normAutofit lnSpcReduction="10000"/>
          </a:bodyPr>
          <a:lstStyle/>
          <a:p>
            <a:r>
              <a:rPr lang="en-US" dirty="0"/>
              <a:t>Nutrient Criteria</a:t>
            </a:r>
          </a:p>
          <a:p>
            <a:pPr lvl="1"/>
            <a:r>
              <a:rPr lang="en-US" dirty="0">
                <a:solidFill>
                  <a:schemeClr val="bg1">
                    <a:lumMod val="75000"/>
                  </a:schemeClr>
                </a:solidFill>
              </a:rPr>
              <a:t>Evaluated the state nutrient criteria development plan developed in 2007</a:t>
            </a:r>
          </a:p>
          <a:p>
            <a:pPr lvl="1"/>
            <a:r>
              <a:rPr lang="en-US" dirty="0">
                <a:solidFill>
                  <a:schemeClr val="bg1">
                    <a:lumMod val="75000"/>
                  </a:schemeClr>
                </a:solidFill>
              </a:rPr>
              <a:t>Recommended including the 2007 plan in the strategy with minor revisions</a:t>
            </a:r>
          </a:p>
          <a:p>
            <a:pPr lvl="1"/>
            <a:r>
              <a:rPr lang="en-US" dirty="0"/>
              <a:t>Workgroup will continue to meet to recommend specific priority waterbodies for nutrient criteria development</a:t>
            </a:r>
          </a:p>
          <a:p>
            <a:pPr lvl="2"/>
            <a:r>
              <a:rPr lang="en-US" dirty="0"/>
              <a:t>Lake Sakakawea</a:t>
            </a:r>
          </a:p>
          <a:p>
            <a:pPr lvl="2"/>
            <a:r>
              <a:rPr lang="en-US" dirty="0"/>
              <a:t>Red River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Workgroup Outcomes</a:t>
            </a:r>
          </a:p>
        </p:txBody>
      </p:sp>
      <p:sp>
        <p:nvSpPr>
          <p:cNvPr id="3" name="Content Placeholder 2"/>
          <p:cNvSpPr>
            <a:spLocks noGrp="1"/>
          </p:cNvSpPr>
          <p:nvPr>
            <p:ph idx="1"/>
          </p:nvPr>
        </p:nvSpPr>
        <p:spPr/>
        <p:txBody>
          <a:bodyPr>
            <a:normAutofit fontScale="92500"/>
          </a:bodyPr>
          <a:lstStyle/>
          <a:p>
            <a:r>
              <a:rPr lang="en-US" dirty="0"/>
              <a:t>Agriculture/Nonpoint Sources Workgroup</a:t>
            </a:r>
          </a:p>
          <a:p>
            <a:pPr lvl="1"/>
            <a:r>
              <a:rPr lang="en-US" dirty="0"/>
              <a:t>Development of a conservation systems handbook for North Dakota</a:t>
            </a:r>
          </a:p>
          <a:p>
            <a:pPr lvl="2"/>
            <a:r>
              <a:rPr lang="en-US" dirty="0"/>
              <a:t>Sub group made up of NDSU Extension, NDSU faculty, NRCS, commodity groups, Health Department, ND Dept of Agriculture</a:t>
            </a:r>
          </a:p>
          <a:p>
            <a:pPr lvl="2"/>
            <a:r>
              <a:rPr lang="en-US" dirty="0"/>
              <a:t>Tailored to the unique regions in the state (east to west)</a:t>
            </a:r>
          </a:p>
          <a:p>
            <a:pPr lvl="2"/>
            <a:r>
              <a:rPr lang="en-US" dirty="0"/>
              <a:t>Focus on agricultural BMPs applied in a systems approach that address nutrient reduction</a:t>
            </a:r>
          </a:p>
          <a:p>
            <a:pPr lvl="2"/>
            <a:r>
              <a:rPr lang="en-US" dirty="0"/>
              <a:t>Recognize that there are multiple benefits from conservation systems (i.e., wildlife, soil health, flood mitigation)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Education and Outreach Workgroup</a:t>
            </a:r>
          </a:p>
          <a:p>
            <a:pPr lvl="1"/>
            <a:r>
              <a:rPr lang="en-US" dirty="0"/>
              <a:t>Made up of 1-2 members from each of the other workgroups</a:t>
            </a:r>
          </a:p>
          <a:p>
            <a:pPr lvl="3"/>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p:sp>
        <p:nvSpPr>
          <p:cNvPr id="3" name="Content Placeholder 2"/>
          <p:cNvSpPr>
            <a:spLocks noGrp="1"/>
          </p:cNvSpPr>
          <p:nvPr>
            <p:ph idx="1"/>
          </p:nvPr>
        </p:nvSpPr>
        <p:spPr/>
        <p:txBody>
          <a:bodyPr>
            <a:normAutofit lnSpcReduction="10000"/>
          </a:bodyPr>
          <a:lstStyle/>
          <a:p>
            <a:r>
              <a:rPr lang="en-US" dirty="0"/>
              <a:t>Health Dept will be tasked with writing the strategy</a:t>
            </a:r>
          </a:p>
          <a:p>
            <a:r>
              <a:rPr lang="en-US" dirty="0"/>
              <a:t>Integrating the workgroup products into the elements of the strategy</a:t>
            </a:r>
          </a:p>
          <a:p>
            <a:r>
              <a:rPr lang="en-US" dirty="0"/>
              <a:t>Planning team will continue to review and provide input into the strategy development process</a:t>
            </a:r>
          </a:p>
          <a:p>
            <a:r>
              <a:rPr lang="en-US" dirty="0"/>
              <a:t>At least one more stakeholder meeting to review and comment on the strategy</a:t>
            </a:r>
          </a:p>
          <a:p>
            <a:pPr lvl="1"/>
            <a:endParaRPr lang="en-US" dirty="0"/>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457200" y="457200"/>
            <a:ext cx="8229600" cy="1143000"/>
          </a:xfrm>
        </p:spPr>
        <p:txBody>
          <a:bodyPr>
            <a:normAutofit fontScale="90000"/>
          </a:bodyPr>
          <a:lstStyle/>
          <a:p>
            <a:r>
              <a:rPr lang="en-US" sz="3600" b="1" dirty="0"/>
              <a:t>Nutrient Framework:  </a:t>
            </a:r>
            <a:br>
              <a:rPr lang="en-US" sz="3600" b="1" dirty="0"/>
            </a:br>
            <a:r>
              <a:rPr lang="en-US" sz="3600" b="1" dirty="0"/>
              <a:t>Recommended Elements</a:t>
            </a:r>
          </a:p>
        </p:txBody>
      </p:sp>
      <p:sp>
        <p:nvSpPr>
          <p:cNvPr id="21507" name="Content Placeholder 5"/>
          <p:cNvSpPr>
            <a:spLocks noGrp="1"/>
          </p:cNvSpPr>
          <p:nvPr>
            <p:ph idx="1"/>
          </p:nvPr>
        </p:nvSpPr>
        <p:spPr>
          <a:xfrm>
            <a:off x="457200" y="1524000"/>
            <a:ext cx="8229600" cy="4830763"/>
          </a:xfrm>
        </p:spPr>
        <p:txBody>
          <a:bodyPr/>
          <a:lstStyle/>
          <a:p>
            <a:r>
              <a:rPr lang="en-US" sz="2800" dirty="0"/>
              <a:t>Prioritize watersheds and set load reduction goals</a:t>
            </a:r>
          </a:p>
          <a:p>
            <a:endParaRPr lang="en-US" sz="2800" dirty="0"/>
          </a:p>
          <a:p>
            <a:r>
              <a:rPr lang="en-US" sz="2800" dirty="0"/>
              <a:t>Ensure effectiveness of source reduction strategies: point source permits, storm water and septic systems, agricultural areas</a:t>
            </a:r>
          </a:p>
          <a:p>
            <a:endParaRPr lang="en-US" sz="2800" dirty="0"/>
          </a:p>
          <a:p>
            <a:r>
              <a:rPr lang="en-US" sz="2800" dirty="0"/>
              <a:t>Ensure accountability and report progress to public</a:t>
            </a:r>
          </a:p>
          <a:p>
            <a:endParaRPr lang="en-US" sz="2800" dirty="0"/>
          </a:p>
          <a:p>
            <a:r>
              <a:rPr lang="en-US" sz="2800" dirty="0"/>
              <a:t>Continue with numeric nutrient criteria development</a:t>
            </a:r>
          </a:p>
          <a:p>
            <a:pPr lvl="1">
              <a:buFontTx/>
              <a:buNone/>
            </a:pPr>
            <a:endParaRPr lang="en-US" dirty="0"/>
          </a:p>
        </p:txBody>
      </p:sp>
      <p:sp>
        <p:nvSpPr>
          <p:cNvPr id="21508" name="Slide Number Placeholder 3"/>
          <p:cNvSpPr>
            <a:spLocks noGrp="1"/>
          </p:cNvSpPr>
          <p:nvPr>
            <p:ph type="sldNum" sz="quarter" idx="12"/>
          </p:nvPr>
        </p:nvSpPr>
        <p:spPr>
          <a:noFill/>
        </p:spPr>
        <p:txBody>
          <a:bodyPr/>
          <a:lstStyle/>
          <a:p>
            <a:r>
              <a:rPr lang="en-US">
                <a:latin typeface="Arial" pitchFamily="34" charset="0"/>
              </a:rPr>
              <a:t>19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Basin Framework for Water Quality Management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River Basins in ND</a:t>
            </a:r>
          </a:p>
        </p:txBody>
      </p:sp>
      <p:pic>
        <p:nvPicPr>
          <p:cNvPr id="4" name="Content Placeholder 3" descr="RiverBasins.jpg"/>
          <p:cNvPicPr>
            <a:picLocks noGrp="1" noChangeAspect="1"/>
          </p:cNvPicPr>
          <p:nvPr>
            <p:ph idx="1"/>
          </p:nvPr>
        </p:nvPicPr>
        <p:blipFill>
          <a:blip r:embed="rId2" cstate="print"/>
          <a:stretch>
            <a:fillRect/>
          </a:stretch>
        </p:blipFill>
        <p:spPr>
          <a:xfrm>
            <a:off x="685800" y="1461661"/>
            <a:ext cx="7543799" cy="495313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1143000"/>
          </a:xfrm>
        </p:spPr>
        <p:txBody>
          <a:bodyPr>
            <a:normAutofit fontScale="90000"/>
          </a:bodyPr>
          <a:lstStyle/>
          <a:p>
            <a:r>
              <a:rPr lang="en-US" dirty="0"/>
              <a:t>Nutrient Reduction/Basin Management Framework</a:t>
            </a:r>
          </a:p>
        </p:txBody>
      </p:sp>
      <p:sp>
        <p:nvSpPr>
          <p:cNvPr id="6" name="TextBox 5"/>
          <p:cNvSpPr txBox="1"/>
          <p:nvPr/>
        </p:nvSpPr>
        <p:spPr>
          <a:xfrm>
            <a:off x="3886200" y="2819400"/>
            <a:ext cx="1600200" cy="923330"/>
          </a:xfrm>
          <a:prstGeom prst="rect">
            <a:avLst/>
          </a:prstGeom>
          <a:noFill/>
          <a:ln w="12700">
            <a:solidFill>
              <a:schemeClr val="tx1"/>
            </a:solidFill>
          </a:ln>
        </p:spPr>
        <p:txBody>
          <a:bodyPr wrap="square" rtlCol="0">
            <a:spAutoFit/>
          </a:bodyPr>
          <a:lstStyle/>
          <a:p>
            <a:endParaRPr lang="en-US" dirty="0"/>
          </a:p>
          <a:p>
            <a:pPr algn="ctr"/>
            <a:r>
              <a:rPr lang="en-US" dirty="0"/>
              <a:t>Prioritization</a:t>
            </a:r>
          </a:p>
          <a:p>
            <a:endParaRPr lang="en-US" dirty="0"/>
          </a:p>
        </p:txBody>
      </p:sp>
      <p:sp>
        <p:nvSpPr>
          <p:cNvPr id="7" name="TextBox 6"/>
          <p:cNvSpPr txBox="1"/>
          <p:nvPr/>
        </p:nvSpPr>
        <p:spPr>
          <a:xfrm>
            <a:off x="3962400" y="1828800"/>
            <a:ext cx="1291700" cy="369332"/>
          </a:xfrm>
          <a:prstGeom prst="rect">
            <a:avLst/>
          </a:prstGeom>
          <a:noFill/>
          <a:ln w="12700">
            <a:solidFill>
              <a:schemeClr val="tx1"/>
            </a:solidFill>
          </a:ln>
        </p:spPr>
        <p:txBody>
          <a:bodyPr wrap="none" rtlCol="0">
            <a:spAutoFit/>
          </a:bodyPr>
          <a:lstStyle/>
          <a:p>
            <a:r>
              <a:rPr lang="en-US" dirty="0"/>
              <a:t>Monitoring </a:t>
            </a:r>
          </a:p>
        </p:txBody>
      </p:sp>
      <p:sp>
        <p:nvSpPr>
          <p:cNvPr id="8" name="TextBox 7"/>
          <p:cNvSpPr txBox="1"/>
          <p:nvPr/>
        </p:nvSpPr>
        <p:spPr>
          <a:xfrm>
            <a:off x="6629400" y="3048000"/>
            <a:ext cx="1288623" cy="369332"/>
          </a:xfrm>
          <a:prstGeom prst="rect">
            <a:avLst/>
          </a:prstGeom>
          <a:noFill/>
          <a:ln w="12700">
            <a:solidFill>
              <a:schemeClr val="tx1"/>
            </a:solidFill>
          </a:ln>
        </p:spPr>
        <p:txBody>
          <a:bodyPr wrap="none" rtlCol="0">
            <a:spAutoFit/>
          </a:bodyPr>
          <a:lstStyle/>
          <a:p>
            <a:r>
              <a:rPr lang="en-US" dirty="0"/>
              <a:t>Assessment</a:t>
            </a:r>
          </a:p>
        </p:txBody>
      </p:sp>
      <p:sp>
        <p:nvSpPr>
          <p:cNvPr id="9" name="TextBox 8"/>
          <p:cNvSpPr txBox="1"/>
          <p:nvPr/>
        </p:nvSpPr>
        <p:spPr>
          <a:xfrm>
            <a:off x="4038600" y="4876800"/>
            <a:ext cx="1451936" cy="646331"/>
          </a:xfrm>
          <a:prstGeom prst="rect">
            <a:avLst/>
          </a:prstGeom>
          <a:noFill/>
          <a:ln w="12700">
            <a:solidFill>
              <a:schemeClr val="tx1"/>
            </a:solidFill>
          </a:ln>
        </p:spPr>
        <p:txBody>
          <a:bodyPr wrap="none" rtlCol="0">
            <a:spAutoFit/>
          </a:bodyPr>
          <a:lstStyle/>
          <a:p>
            <a:r>
              <a:rPr lang="en-US" dirty="0"/>
              <a:t>TMDL </a:t>
            </a:r>
          </a:p>
          <a:p>
            <a:r>
              <a:rPr lang="en-US" dirty="0"/>
              <a:t>Development</a:t>
            </a:r>
          </a:p>
        </p:txBody>
      </p:sp>
      <p:sp>
        <p:nvSpPr>
          <p:cNvPr id="10" name="TextBox 9"/>
          <p:cNvSpPr txBox="1"/>
          <p:nvPr/>
        </p:nvSpPr>
        <p:spPr>
          <a:xfrm>
            <a:off x="914400" y="2819400"/>
            <a:ext cx="1921616" cy="923330"/>
          </a:xfrm>
          <a:prstGeom prst="rect">
            <a:avLst/>
          </a:prstGeom>
          <a:noFill/>
          <a:ln w="12700">
            <a:solidFill>
              <a:schemeClr val="tx1"/>
            </a:solidFill>
          </a:ln>
        </p:spPr>
        <p:txBody>
          <a:bodyPr wrap="none" rtlCol="0">
            <a:spAutoFit/>
          </a:bodyPr>
          <a:lstStyle/>
          <a:p>
            <a:r>
              <a:rPr lang="en-US" dirty="0"/>
              <a:t>Implementation</a:t>
            </a:r>
          </a:p>
          <a:p>
            <a:r>
              <a:rPr lang="en-US" dirty="0"/>
              <a:t>   Point Source</a:t>
            </a:r>
          </a:p>
          <a:p>
            <a:r>
              <a:rPr lang="en-US" dirty="0"/>
              <a:t>   Nonpoint Source</a:t>
            </a:r>
          </a:p>
        </p:txBody>
      </p:sp>
      <p:cxnSp>
        <p:nvCxnSpPr>
          <p:cNvPr id="12" name="Straight Arrow Connector 11"/>
          <p:cNvCxnSpPr/>
          <p:nvPr/>
        </p:nvCxnSpPr>
        <p:spPr>
          <a:xfrm>
            <a:off x="5715000" y="3276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648200" y="22860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971800" y="3276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24400" y="3810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00800" y="4267200"/>
            <a:ext cx="1451936" cy="646331"/>
          </a:xfrm>
          <a:prstGeom prst="rect">
            <a:avLst/>
          </a:prstGeom>
          <a:noFill/>
        </p:spPr>
        <p:txBody>
          <a:bodyPr wrap="none" rtlCol="0">
            <a:spAutoFit/>
          </a:bodyPr>
          <a:lstStyle/>
          <a:p>
            <a:r>
              <a:rPr lang="en-US" dirty="0"/>
              <a:t>Criteria </a:t>
            </a:r>
          </a:p>
          <a:p>
            <a:r>
              <a:rPr lang="en-US" dirty="0"/>
              <a:t>Development</a:t>
            </a:r>
          </a:p>
        </p:txBody>
      </p:sp>
      <p:sp>
        <p:nvSpPr>
          <p:cNvPr id="20" name="TextBox 19"/>
          <p:cNvSpPr txBox="1"/>
          <p:nvPr/>
        </p:nvSpPr>
        <p:spPr>
          <a:xfrm>
            <a:off x="6019800" y="1905000"/>
            <a:ext cx="1451936" cy="646331"/>
          </a:xfrm>
          <a:prstGeom prst="rect">
            <a:avLst/>
          </a:prstGeom>
          <a:noFill/>
        </p:spPr>
        <p:txBody>
          <a:bodyPr wrap="none" rtlCol="0">
            <a:spAutoFit/>
          </a:bodyPr>
          <a:lstStyle/>
          <a:p>
            <a:r>
              <a:rPr lang="en-US" dirty="0"/>
              <a:t>Criteria </a:t>
            </a:r>
          </a:p>
          <a:p>
            <a:r>
              <a:rPr lang="en-US" dirty="0"/>
              <a:t>Development</a:t>
            </a:r>
          </a:p>
        </p:txBody>
      </p:sp>
      <p:sp>
        <p:nvSpPr>
          <p:cNvPr id="21" name="TextBox 20"/>
          <p:cNvSpPr txBox="1"/>
          <p:nvPr/>
        </p:nvSpPr>
        <p:spPr>
          <a:xfrm>
            <a:off x="1981200" y="4267200"/>
            <a:ext cx="1451936" cy="646331"/>
          </a:xfrm>
          <a:prstGeom prst="rect">
            <a:avLst/>
          </a:prstGeom>
          <a:noFill/>
        </p:spPr>
        <p:txBody>
          <a:bodyPr wrap="none" rtlCol="0">
            <a:spAutoFit/>
          </a:bodyPr>
          <a:lstStyle/>
          <a:p>
            <a:r>
              <a:rPr lang="en-US" dirty="0"/>
              <a:t>Criteria </a:t>
            </a:r>
          </a:p>
          <a:p>
            <a:r>
              <a:rPr lang="en-US" dirty="0"/>
              <a:t>Development</a:t>
            </a:r>
          </a:p>
        </p:txBody>
      </p:sp>
      <p:sp>
        <p:nvSpPr>
          <p:cNvPr id="22" name="TextBox 21"/>
          <p:cNvSpPr txBox="1"/>
          <p:nvPr/>
        </p:nvSpPr>
        <p:spPr>
          <a:xfrm>
            <a:off x="1752600" y="1752600"/>
            <a:ext cx="1451936" cy="646331"/>
          </a:xfrm>
          <a:prstGeom prst="rect">
            <a:avLst/>
          </a:prstGeom>
          <a:noFill/>
        </p:spPr>
        <p:txBody>
          <a:bodyPr wrap="none" rtlCol="0">
            <a:spAutoFit/>
          </a:bodyPr>
          <a:lstStyle/>
          <a:p>
            <a:r>
              <a:rPr lang="en-US" dirty="0"/>
              <a:t>Criteria </a:t>
            </a:r>
          </a:p>
          <a:p>
            <a:r>
              <a:rPr lang="en-US" dirty="0"/>
              <a:t>Development</a:t>
            </a:r>
          </a:p>
        </p:txBody>
      </p:sp>
      <p:cxnSp>
        <p:nvCxnSpPr>
          <p:cNvPr id="24" name="Straight Arrow Connector 23"/>
          <p:cNvCxnSpPr/>
          <p:nvPr/>
        </p:nvCxnSpPr>
        <p:spPr>
          <a:xfrm flipH="1">
            <a:off x="5791200" y="3581400"/>
            <a:ext cx="1447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286000" y="3886200"/>
            <a:ext cx="1524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362200" y="21336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334000" y="2057400"/>
            <a:ext cx="1524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28600" y="381000"/>
            <a:ext cx="845820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143000"/>
          </a:xfrm>
        </p:spPr>
        <p:txBody>
          <a:bodyPr/>
          <a:lstStyle/>
          <a:p>
            <a:r>
              <a:rPr lang="en-US" dirty="0"/>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have we been?</a:t>
            </a:r>
          </a:p>
        </p:txBody>
      </p:sp>
      <p:sp>
        <p:nvSpPr>
          <p:cNvPr id="3" name="Content Placeholder 2"/>
          <p:cNvSpPr>
            <a:spLocks noGrp="1"/>
          </p:cNvSpPr>
          <p:nvPr>
            <p:ph idx="1"/>
          </p:nvPr>
        </p:nvSpPr>
        <p:spPr/>
        <p:txBody>
          <a:bodyPr>
            <a:normAutofit fontScale="92500" lnSpcReduction="20000"/>
          </a:bodyPr>
          <a:lstStyle/>
          <a:p>
            <a:r>
              <a:rPr lang="en-US" dirty="0"/>
              <a:t>Nutrient criteria development plan – May 2007</a:t>
            </a:r>
          </a:p>
          <a:p>
            <a:r>
              <a:rPr lang="en-US" dirty="0"/>
              <a:t>Initial discussions in late 2011</a:t>
            </a:r>
          </a:p>
          <a:p>
            <a:r>
              <a:rPr lang="en-US" dirty="0"/>
              <a:t>Based on Stoner memo</a:t>
            </a:r>
          </a:p>
          <a:p>
            <a:r>
              <a:rPr lang="en-US" dirty="0"/>
              <a:t>Formed a planning team</a:t>
            </a:r>
          </a:p>
          <a:p>
            <a:r>
              <a:rPr lang="en-US" dirty="0">
                <a:solidFill>
                  <a:schemeClr val="bg1">
                    <a:lumMod val="65000"/>
                  </a:schemeClr>
                </a:solidFill>
              </a:rPr>
              <a:t>Selected facilitator</a:t>
            </a:r>
          </a:p>
          <a:p>
            <a:r>
              <a:rPr lang="en-US" dirty="0">
                <a:solidFill>
                  <a:schemeClr val="bg1">
                    <a:lumMod val="65000"/>
                  </a:schemeClr>
                </a:solidFill>
              </a:rPr>
              <a:t>EPA contractor assistance</a:t>
            </a:r>
          </a:p>
          <a:p>
            <a:r>
              <a:rPr lang="en-US" dirty="0">
                <a:solidFill>
                  <a:schemeClr val="bg1">
                    <a:lumMod val="65000"/>
                  </a:schemeClr>
                </a:solidFill>
              </a:rPr>
              <a:t>Developed Fact Sheet</a:t>
            </a:r>
          </a:p>
          <a:p>
            <a:r>
              <a:rPr lang="en-US" dirty="0">
                <a:solidFill>
                  <a:schemeClr val="bg1">
                    <a:lumMod val="65000"/>
                  </a:schemeClr>
                </a:solidFill>
              </a:rPr>
              <a:t>1</a:t>
            </a:r>
            <a:r>
              <a:rPr lang="en-US" baseline="30000" dirty="0">
                <a:solidFill>
                  <a:schemeClr val="bg1">
                    <a:lumMod val="65000"/>
                  </a:schemeClr>
                </a:solidFill>
              </a:rPr>
              <a:t>st</a:t>
            </a:r>
            <a:r>
              <a:rPr lang="en-US" dirty="0">
                <a:solidFill>
                  <a:schemeClr val="bg1">
                    <a:lumMod val="65000"/>
                  </a:schemeClr>
                </a:solidFill>
              </a:rPr>
              <a:t> Planning Team meeting Nov. 20, 2012</a:t>
            </a:r>
          </a:p>
          <a:p>
            <a:r>
              <a:rPr lang="en-US" dirty="0">
                <a:solidFill>
                  <a:schemeClr val="bg1">
                    <a:lumMod val="65000"/>
                  </a:schemeClr>
                </a:solidFill>
              </a:rPr>
              <a:t>Stakeholder meeting December 19, 2013</a:t>
            </a:r>
          </a:p>
          <a:p>
            <a:endParaRPr lang="en-US" dirty="0">
              <a:solidFill>
                <a:schemeClr val="bg1">
                  <a:lumMod val="65000"/>
                </a:schemeClr>
              </a:solidFill>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Team</a:t>
            </a:r>
          </a:p>
        </p:txBody>
      </p:sp>
      <p:graphicFrame>
        <p:nvGraphicFramePr>
          <p:cNvPr id="6" name="Content Placeholder 5"/>
          <p:cNvGraphicFramePr>
            <a:graphicFrameLocks noGrp="1"/>
          </p:cNvGraphicFramePr>
          <p:nvPr>
            <p:ph idx="1"/>
          </p:nvPr>
        </p:nvGraphicFramePr>
        <p:xfrm>
          <a:off x="457200" y="1295400"/>
          <a:ext cx="8229600" cy="506920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fontAlgn="b"/>
                      <a:r>
                        <a:rPr lang="en-US" sz="2000" b="1" i="0" u="none" strike="noStrike" dirty="0">
                          <a:solidFill>
                            <a:srgbClr val="000000"/>
                          </a:solidFill>
                          <a:latin typeface="Calibri"/>
                        </a:rPr>
                        <a:t>Sector</a:t>
                      </a:r>
                    </a:p>
                  </a:txBody>
                  <a:tcPr marL="9525" marR="9525" marT="9525" marB="0" anchor="b"/>
                </a:tc>
                <a:tc>
                  <a:txBody>
                    <a:bodyPr/>
                    <a:lstStyle/>
                    <a:p>
                      <a:pPr algn="l" fontAlgn="b"/>
                      <a:r>
                        <a:rPr lang="en-US" sz="2000" b="1" i="0" u="none" strike="noStrike" dirty="0">
                          <a:solidFill>
                            <a:srgbClr val="000000"/>
                          </a:solidFill>
                          <a:latin typeface="Calibri"/>
                        </a:rPr>
                        <a:t>Agency/Organization</a:t>
                      </a:r>
                    </a:p>
                  </a:txBody>
                  <a:tcPr marL="9525" marR="9525" marT="9525" marB="0" anchor="b"/>
                </a:tc>
                <a:extLst>
                  <a:ext uri="{0D108BD9-81ED-4DB2-BD59-A6C34878D82A}">
                    <a16:rowId xmlns:a16="http://schemas.microsoft.com/office/drawing/2014/main" val="10000"/>
                  </a:ext>
                </a:extLst>
              </a:tr>
              <a:tr h="370840">
                <a:tc>
                  <a:txBody>
                    <a:bodyPr/>
                    <a:lstStyle/>
                    <a:p>
                      <a:pPr algn="l" fontAlgn="b"/>
                      <a:r>
                        <a:rPr lang="en-US" sz="2000" b="0" i="0" u="none" strike="noStrike">
                          <a:solidFill>
                            <a:srgbClr val="000000"/>
                          </a:solidFill>
                          <a:latin typeface="Calibri"/>
                        </a:rPr>
                        <a:t>Agriculture Sector</a:t>
                      </a:r>
                    </a:p>
                  </a:txBody>
                  <a:tcPr marL="9525" marR="9525" marT="9525" marB="0" anchor="b"/>
                </a:tc>
                <a:tc>
                  <a:txBody>
                    <a:bodyPr/>
                    <a:lstStyle/>
                    <a:p>
                      <a:pPr algn="l" fontAlgn="b"/>
                      <a:r>
                        <a:rPr lang="en-US" sz="2000" b="0" i="0" u="none" strike="noStrike" dirty="0">
                          <a:solidFill>
                            <a:srgbClr val="000000"/>
                          </a:solidFill>
                          <a:latin typeface="Calibri"/>
                        </a:rPr>
                        <a:t>ND Stockman’s Association</a:t>
                      </a:r>
                    </a:p>
                  </a:txBody>
                  <a:tcPr marL="9525" marR="9525" marT="9525" marB="0" anchor="b"/>
                </a:tc>
                <a:extLst>
                  <a:ext uri="{0D108BD9-81ED-4DB2-BD59-A6C34878D82A}">
                    <a16:rowId xmlns:a16="http://schemas.microsoft.com/office/drawing/2014/main" val="10001"/>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Assoc. of Soil Conservation Districts</a:t>
                      </a:r>
                    </a:p>
                  </a:txBody>
                  <a:tcPr marL="9525" marR="9525" marT="9525" marB="0" anchor="b"/>
                </a:tc>
                <a:extLst>
                  <a:ext uri="{0D108BD9-81ED-4DB2-BD59-A6C34878D82A}">
                    <a16:rowId xmlns:a16="http://schemas.microsoft.com/office/drawing/2014/main" val="10002"/>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Farmers Union</a:t>
                      </a:r>
                    </a:p>
                  </a:txBody>
                  <a:tcPr marL="9525" marR="9525" marT="9525" marB="0" anchor="b"/>
                </a:tc>
                <a:extLst>
                  <a:ext uri="{0D108BD9-81ED-4DB2-BD59-A6C34878D82A}">
                    <a16:rowId xmlns:a16="http://schemas.microsoft.com/office/drawing/2014/main" val="10003"/>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Farm Bureau</a:t>
                      </a:r>
                    </a:p>
                  </a:txBody>
                  <a:tcPr marL="9525" marR="9525" marT="9525" marB="0" anchor="b"/>
                </a:tc>
                <a:extLst>
                  <a:ext uri="{0D108BD9-81ED-4DB2-BD59-A6C34878D82A}">
                    <a16:rowId xmlns:a16="http://schemas.microsoft.com/office/drawing/2014/main" val="10004"/>
                  </a:ext>
                </a:extLst>
              </a:tr>
              <a:tr h="370840">
                <a:tc>
                  <a:txBody>
                    <a:bodyPr/>
                    <a:lstStyle/>
                    <a:p>
                      <a:pPr algn="l" fontAlgn="b"/>
                      <a:r>
                        <a:rPr lang="en-US" sz="2000" b="0" i="0" u="none" strike="noStrike">
                          <a:solidFill>
                            <a:srgbClr val="000000"/>
                          </a:solidFill>
                          <a:latin typeface="Calibri"/>
                        </a:rPr>
                        <a:t>Municipalities/Local Government</a:t>
                      </a:r>
                    </a:p>
                  </a:txBody>
                  <a:tcPr marL="9525" marR="9525" marT="9525" marB="0" anchor="b"/>
                </a:tc>
                <a:tc>
                  <a:txBody>
                    <a:bodyPr/>
                    <a:lstStyle/>
                    <a:p>
                      <a:pPr algn="l" fontAlgn="b"/>
                      <a:r>
                        <a:rPr lang="en-US" sz="2000" b="0" i="0" u="none" strike="noStrike" dirty="0">
                          <a:solidFill>
                            <a:srgbClr val="000000"/>
                          </a:solidFill>
                          <a:latin typeface="Calibri"/>
                        </a:rPr>
                        <a:t>Public Utilities, City of Bismarck</a:t>
                      </a:r>
                    </a:p>
                  </a:txBody>
                  <a:tcPr marL="9525" marR="9525" marT="9525" marB="0" anchor="b"/>
                </a:tc>
                <a:extLst>
                  <a:ext uri="{0D108BD9-81ED-4DB2-BD59-A6C34878D82A}">
                    <a16:rowId xmlns:a16="http://schemas.microsoft.com/office/drawing/2014/main" val="10005"/>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League of Cities</a:t>
                      </a:r>
                    </a:p>
                  </a:txBody>
                  <a:tcPr marL="9525" marR="9525" marT="9525" marB="0" anchor="b"/>
                </a:tc>
                <a:extLst>
                  <a:ext uri="{0D108BD9-81ED-4DB2-BD59-A6C34878D82A}">
                    <a16:rowId xmlns:a16="http://schemas.microsoft.com/office/drawing/2014/main" val="10006"/>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Association of Counties</a:t>
                      </a:r>
                    </a:p>
                  </a:txBody>
                  <a:tcPr marL="9525" marR="9525" marT="9525" marB="0" anchor="b"/>
                </a:tc>
                <a:extLst>
                  <a:ext uri="{0D108BD9-81ED-4DB2-BD59-A6C34878D82A}">
                    <a16:rowId xmlns:a16="http://schemas.microsoft.com/office/drawing/2014/main" val="10007"/>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Tribes, Standing Rock Sioux Tribe</a:t>
                      </a:r>
                    </a:p>
                  </a:txBody>
                  <a:tcPr marL="9525" marR="9525" marT="9525" marB="0" anchor="b"/>
                </a:tc>
                <a:extLst>
                  <a:ext uri="{0D108BD9-81ED-4DB2-BD59-A6C34878D82A}">
                    <a16:rowId xmlns:a16="http://schemas.microsoft.com/office/drawing/2014/main" val="10008"/>
                  </a:ext>
                </a:extLst>
              </a:tr>
              <a:tr h="370840">
                <a:tc>
                  <a:txBody>
                    <a:bodyPr/>
                    <a:lstStyle/>
                    <a:p>
                      <a:pPr algn="l" fontAlgn="b"/>
                      <a:r>
                        <a:rPr lang="en-US" sz="2000" b="0" i="0" u="none" strike="noStrike">
                          <a:solidFill>
                            <a:srgbClr val="000000"/>
                          </a:solidFill>
                          <a:latin typeface="Calibri"/>
                        </a:rPr>
                        <a:t>Industry</a:t>
                      </a:r>
                    </a:p>
                  </a:txBody>
                  <a:tcPr marL="9525" marR="9525" marT="9525" marB="0" anchor="b"/>
                </a:tc>
                <a:tc>
                  <a:txBody>
                    <a:bodyPr/>
                    <a:lstStyle/>
                    <a:p>
                      <a:pPr algn="l" fontAlgn="b"/>
                      <a:r>
                        <a:rPr lang="en-US" sz="2000" b="0" i="0" u="none" strike="noStrike" dirty="0">
                          <a:solidFill>
                            <a:srgbClr val="000000"/>
                          </a:solidFill>
                          <a:latin typeface="Calibri"/>
                        </a:rPr>
                        <a:t>Tesoro Refinery/ND Water Pollution Board</a:t>
                      </a:r>
                    </a:p>
                  </a:txBody>
                  <a:tcPr marL="9525" marR="9525" marT="9525" marB="0" anchor="b"/>
                </a:tc>
                <a:extLst>
                  <a:ext uri="{0D108BD9-81ED-4DB2-BD59-A6C34878D82A}">
                    <a16:rowId xmlns:a16="http://schemas.microsoft.com/office/drawing/2014/main" val="10009"/>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American Crystal Sugar</a:t>
                      </a:r>
                    </a:p>
                  </a:txBody>
                  <a:tcPr marL="9525" marR="9525" marT="9525" marB="0" anchor="b"/>
                </a:tc>
                <a:extLst>
                  <a:ext uri="{0D108BD9-81ED-4DB2-BD59-A6C34878D82A}">
                    <a16:rowId xmlns:a16="http://schemas.microsoft.com/office/drawing/2014/main" val="10010"/>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Lignite Energy Council</a:t>
                      </a:r>
                    </a:p>
                  </a:txBody>
                  <a:tcPr marL="9525" marR="9525" marT="9525" marB="0" anchor="b"/>
                </a:tc>
                <a:extLst>
                  <a:ext uri="{0D108BD9-81ED-4DB2-BD59-A6C34878D82A}">
                    <a16:rowId xmlns:a16="http://schemas.microsoft.com/office/drawing/2014/main" val="10011"/>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Petroleum Council</a:t>
                      </a:r>
                    </a:p>
                  </a:txBody>
                  <a:tcPr marL="9525" marR="9525" marT="9525" marB="0" anchor="b"/>
                </a:tc>
                <a:extLst>
                  <a:ext uri="{0D108BD9-81ED-4DB2-BD59-A6C34878D82A}">
                    <a16:rowId xmlns:a16="http://schemas.microsoft.com/office/drawing/2014/main" val="1001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Team</a:t>
            </a:r>
          </a:p>
        </p:txBody>
      </p:sp>
      <p:graphicFrame>
        <p:nvGraphicFramePr>
          <p:cNvPr id="6" name="Content Placeholder 5"/>
          <p:cNvGraphicFramePr>
            <a:graphicFrameLocks noGrp="1"/>
          </p:cNvGraphicFramePr>
          <p:nvPr>
            <p:ph idx="1"/>
          </p:nvPr>
        </p:nvGraphicFramePr>
        <p:xfrm>
          <a:off x="457200" y="1600200"/>
          <a:ext cx="8229600" cy="4450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fontAlgn="b"/>
                      <a:r>
                        <a:rPr lang="en-US" sz="2000" b="1" i="0" u="none" strike="noStrike" dirty="0">
                          <a:solidFill>
                            <a:srgbClr val="000000"/>
                          </a:solidFill>
                          <a:latin typeface="Calibri"/>
                        </a:rPr>
                        <a:t>Sector</a:t>
                      </a:r>
                    </a:p>
                  </a:txBody>
                  <a:tcPr marL="9525" marR="9525" marT="9525" marB="0" anchor="b"/>
                </a:tc>
                <a:tc>
                  <a:txBody>
                    <a:bodyPr/>
                    <a:lstStyle/>
                    <a:p>
                      <a:pPr algn="l" fontAlgn="b"/>
                      <a:r>
                        <a:rPr lang="en-US" sz="2000" b="1" i="0" u="none" strike="noStrike">
                          <a:solidFill>
                            <a:srgbClr val="000000"/>
                          </a:solidFill>
                          <a:latin typeface="Calibri"/>
                        </a:rPr>
                        <a:t>Agency/Organization</a:t>
                      </a:r>
                    </a:p>
                  </a:txBody>
                  <a:tcPr marL="9525" marR="9525" marT="9525" marB="0" anchor="b"/>
                </a:tc>
                <a:extLst>
                  <a:ext uri="{0D108BD9-81ED-4DB2-BD59-A6C34878D82A}">
                    <a16:rowId xmlns:a16="http://schemas.microsoft.com/office/drawing/2014/main" val="10000"/>
                  </a:ext>
                </a:extLst>
              </a:tr>
              <a:tr h="370840">
                <a:tc>
                  <a:txBody>
                    <a:bodyPr/>
                    <a:lstStyle/>
                    <a:p>
                      <a:pPr algn="l" fontAlgn="b"/>
                      <a:r>
                        <a:rPr lang="en-US" sz="2000" b="0" i="0" u="none" strike="noStrike" dirty="0">
                          <a:solidFill>
                            <a:srgbClr val="000000"/>
                          </a:solidFill>
                          <a:latin typeface="Calibri"/>
                        </a:rPr>
                        <a:t>Regulatory/Agency</a:t>
                      </a:r>
                    </a:p>
                  </a:txBody>
                  <a:tcPr marL="9525" marR="9525" marT="9525" marB="0" anchor="b"/>
                </a:tc>
                <a:tc>
                  <a:txBody>
                    <a:bodyPr/>
                    <a:lstStyle/>
                    <a:p>
                      <a:pPr algn="l" fontAlgn="b"/>
                      <a:r>
                        <a:rPr lang="en-US" sz="2000" b="0" i="0" u="none" strike="noStrike" dirty="0">
                          <a:solidFill>
                            <a:srgbClr val="000000"/>
                          </a:solidFill>
                          <a:latin typeface="Calibri"/>
                        </a:rPr>
                        <a:t>ND Dept of Agriculture</a:t>
                      </a:r>
                    </a:p>
                  </a:txBody>
                  <a:tcPr marL="9525" marR="9525" marT="9525" marB="0" anchor="b"/>
                </a:tc>
                <a:extLst>
                  <a:ext uri="{0D108BD9-81ED-4DB2-BD59-A6C34878D82A}">
                    <a16:rowId xmlns:a16="http://schemas.microsoft.com/office/drawing/2014/main" val="10001"/>
                  </a:ext>
                </a:extLst>
              </a:tr>
              <a:tr h="370840">
                <a:tc>
                  <a:txBody>
                    <a:bodyPr/>
                    <a:lstStyle/>
                    <a:p>
                      <a:pPr algn="l" fontAlgn="b"/>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State Water Commission</a:t>
                      </a:r>
                    </a:p>
                  </a:txBody>
                  <a:tcPr marL="9525" marR="9525" marT="9525" marB="0" anchor="b"/>
                </a:tc>
                <a:extLst>
                  <a:ext uri="{0D108BD9-81ED-4DB2-BD59-A6C34878D82A}">
                    <a16:rowId xmlns:a16="http://schemas.microsoft.com/office/drawing/2014/main" val="10002"/>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 Game and Fish Dept</a:t>
                      </a:r>
                    </a:p>
                  </a:txBody>
                  <a:tcPr marL="9525" marR="9525" marT="9525" marB="0" anchor="b"/>
                </a:tc>
                <a:extLst>
                  <a:ext uri="{0D108BD9-81ED-4DB2-BD59-A6C34878D82A}">
                    <a16:rowId xmlns:a16="http://schemas.microsoft.com/office/drawing/2014/main" val="10003"/>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US Fish and Wildlife Service</a:t>
                      </a:r>
                    </a:p>
                  </a:txBody>
                  <a:tcPr marL="9525" marR="9525" marT="9525" marB="0" anchor="b"/>
                </a:tc>
                <a:extLst>
                  <a:ext uri="{0D108BD9-81ED-4DB2-BD59-A6C34878D82A}">
                    <a16:rowId xmlns:a16="http://schemas.microsoft.com/office/drawing/2014/main" val="10004"/>
                  </a:ext>
                </a:extLst>
              </a:tr>
              <a:tr h="370840">
                <a:tc>
                  <a:txBody>
                    <a:bodyPr/>
                    <a:lstStyle/>
                    <a:p>
                      <a:pPr algn="l" fontAlgn="b"/>
                      <a:r>
                        <a:rPr lang="en-US" sz="2000" b="0" i="0" u="none" strike="noStrike">
                          <a:solidFill>
                            <a:srgbClr val="000000"/>
                          </a:solidFill>
                          <a:latin typeface="Calibri"/>
                        </a:rPr>
                        <a:t>Environmental</a:t>
                      </a:r>
                    </a:p>
                  </a:txBody>
                  <a:tcPr marL="9525" marR="9525" marT="9525" marB="0" anchor="b"/>
                </a:tc>
                <a:tc>
                  <a:txBody>
                    <a:bodyPr/>
                    <a:lstStyle/>
                    <a:p>
                      <a:pPr algn="l" fontAlgn="b"/>
                      <a:r>
                        <a:rPr lang="en-US" sz="2000" b="0" i="0" u="none" strike="noStrike" dirty="0">
                          <a:solidFill>
                            <a:srgbClr val="000000"/>
                          </a:solidFill>
                          <a:latin typeface="Calibri"/>
                        </a:rPr>
                        <a:t>ND Wildlife Federation</a:t>
                      </a:r>
                    </a:p>
                  </a:txBody>
                  <a:tcPr marL="9525" marR="9525" marT="9525" marB="0" anchor="b"/>
                </a:tc>
                <a:extLst>
                  <a:ext uri="{0D108BD9-81ED-4DB2-BD59-A6C34878D82A}">
                    <a16:rowId xmlns:a16="http://schemas.microsoft.com/office/drawing/2014/main" val="10005"/>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Dakota Resource Council</a:t>
                      </a:r>
                    </a:p>
                  </a:txBody>
                  <a:tcPr marL="9525" marR="9525" marT="9525" marB="0" anchor="b"/>
                </a:tc>
                <a:extLst>
                  <a:ext uri="{0D108BD9-81ED-4DB2-BD59-A6C34878D82A}">
                    <a16:rowId xmlns:a16="http://schemas.microsoft.com/office/drawing/2014/main" val="10006"/>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Sierra Club-</a:t>
                      </a:r>
                      <a:r>
                        <a:rPr lang="en-US" sz="2000" b="0" i="0" u="none" strike="noStrike" dirty="0" err="1">
                          <a:solidFill>
                            <a:srgbClr val="000000"/>
                          </a:solidFill>
                          <a:latin typeface="Calibri"/>
                        </a:rPr>
                        <a:t>Dakotah</a:t>
                      </a:r>
                      <a:r>
                        <a:rPr lang="en-US" sz="2000" b="0" i="0" u="none" strike="noStrike" dirty="0">
                          <a:solidFill>
                            <a:srgbClr val="000000"/>
                          </a:solidFill>
                          <a:latin typeface="Calibri"/>
                        </a:rPr>
                        <a:t> Chapter</a:t>
                      </a:r>
                    </a:p>
                  </a:txBody>
                  <a:tcPr marL="9525" marR="9525" marT="9525" marB="0" anchor="b"/>
                </a:tc>
                <a:extLst>
                  <a:ext uri="{0D108BD9-81ED-4DB2-BD59-A6C34878D82A}">
                    <a16:rowId xmlns:a16="http://schemas.microsoft.com/office/drawing/2014/main" val="10007"/>
                  </a:ext>
                </a:extLst>
              </a:tr>
              <a:tr h="370840">
                <a:tc>
                  <a:txBody>
                    <a:bodyPr/>
                    <a:lstStyle/>
                    <a:p>
                      <a:pPr algn="l" fontAlgn="b"/>
                      <a:r>
                        <a:rPr lang="en-US" sz="2000" b="0" i="0" u="none" strike="noStrike">
                          <a:solidFill>
                            <a:srgbClr val="000000"/>
                          </a:solidFill>
                          <a:latin typeface="Calibri"/>
                        </a:rPr>
                        <a:t>Exofficio  Members</a:t>
                      </a:r>
                    </a:p>
                  </a:txBody>
                  <a:tcPr marL="9525" marR="9525" marT="9525" marB="0" anchor="b"/>
                </a:tc>
                <a:tc>
                  <a:txBody>
                    <a:bodyPr/>
                    <a:lstStyle/>
                    <a:p>
                      <a:pPr algn="l" fontAlgn="b"/>
                      <a:r>
                        <a:rPr lang="en-US" sz="2000" b="0" i="0" u="none" strike="noStrike" dirty="0">
                          <a:solidFill>
                            <a:srgbClr val="000000"/>
                          </a:solidFill>
                          <a:latin typeface="Calibri"/>
                        </a:rPr>
                        <a:t>USGS</a:t>
                      </a:r>
                    </a:p>
                  </a:txBody>
                  <a:tcPr marL="9525" marR="9525" marT="9525" marB="0" anchor="b"/>
                </a:tc>
                <a:extLst>
                  <a:ext uri="{0D108BD9-81ED-4DB2-BD59-A6C34878D82A}">
                    <a16:rowId xmlns:a16="http://schemas.microsoft.com/office/drawing/2014/main" val="10008"/>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NRCS</a:t>
                      </a:r>
                    </a:p>
                  </a:txBody>
                  <a:tcPr marL="9525" marR="9525" marT="9525" marB="0" anchor="b"/>
                </a:tc>
                <a:extLst>
                  <a:ext uri="{0D108BD9-81ED-4DB2-BD59-A6C34878D82A}">
                    <a16:rowId xmlns:a16="http://schemas.microsoft.com/office/drawing/2014/main" val="10009"/>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US EPA Region 8</a:t>
                      </a:r>
                    </a:p>
                  </a:txBody>
                  <a:tcPr marL="9525" marR="9525" marT="9525" marB="0" anchor="b"/>
                </a:tc>
                <a:extLst>
                  <a:ext uri="{0D108BD9-81ED-4DB2-BD59-A6C34878D82A}">
                    <a16:rowId xmlns:a16="http://schemas.microsoft.com/office/drawing/2014/main" val="10010"/>
                  </a:ext>
                </a:extLst>
              </a:tr>
              <a:tr h="370840">
                <a:tc>
                  <a:txBody>
                    <a:bodyPr/>
                    <a:lstStyle/>
                    <a:p>
                      <a:pPr algn="l" fontAlgn="b"/>
                      <a:endParaRPr lang="en-US" sz="2000" b="0" i="0" u="none" strike="noStrike">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NDSU Extension</a:t>
                      </a:r>
                    </a:p>
                  </a:txBody>
                  <a:tcPr marL="9525" marR="9525" marT="9525" marB="0" anchor="b"/>
                </a:tc>
                <a:extLst>
                  <a:ext uri="{0D108BD9-81ED-4DB2-BD59-A6C34878D82A}">
                    <a16:rowId xmlns:a16="http://schemas.microsoft.com/office/drawing/2014/main" val="1001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have we been?</a:t>
            </a:r>
          </a:p>
        </p:txBody>
      </p:sp>
      <p:sp>
        <p:nvSpPr>
          <p:cNvPr id="3" name="Content Placeholder 2"/>
          <p:cNvSpPr>
            <a:spLocks noGrp="1"/>
          </p:cNvSpPr>
          <p:nvPr>
            <p:ph idx="1"/>
          </p:nvPr>
        </p:nvSpPr>
        <p:spPr/>
        <p:txBody>
          <a:bodyPr>
            <a:normAutofit fontScale="92500"/>
          </a:bodyPr>
          <a:lstStyle/>
          <a:p>
            <a:r>
              <a:rPr lang="en-US" dirty="0"/>
              <a:t>Nutrient criteria development plan – May 2007</a:t>
            </a:r>
          </a:p>
          <a:p>
            <a:r>
              <a:rPr lang="en-US" dirty="0"/>
              <a:t>Initial discussions in late 2011</a:t>
            </a:r>
          </a:p>
          <a:p>
            <a:r>
              <a:rPr lang="en-US" dirty="0"/>
              <a:t>Based on Stoner memo</a:t>
            </a:r>
          </a:p>
          <a:p>
            <a:r>
              <a:rPr lang="en-US" dirty="0"/>
              <a:t>Formed planning team</a:t>
            </a:r>
          </a:p>
          <a:p>
            <a:r>
              <a:rPr lang="en-US" dirty="0"/>
              <a:t>EPA HQ contractor assistance (i.e., Tetra Tech)</a:t>
            </a:r>
          </a:p>
          <a:p>
            <a:r>
              <a:rPr lang="en-US" dirty="0"/>
              <a:t>Developed Fact Sheet</a:t>
            </a:r>
          </a:p>
          <a:p>
            <a:r>
              <a:rPr lang="en-US" dirty="0"/>
              <a:t>Held first Planning Team meeting on Nov. 20, 2012</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Planning Team Meeting</a:t>
            </a:r>
          </a:p>
        </p:txBody>
      </p:sp>
      <p:sp>
        <p:nvSpPr>
          <p:cNvPr id="3" name="Content Placeholder 2"/>
          <p:cNvSpPr>
            <a:spLocks noGrp="1"/>
          </p:cNvSpPr>
          <p:nvPr>
            <p:ph idx="1"/>
          </p:nvPr>
        </p:nvSpPr>
        <p:spPr/>
        <p:txBody>
          <a:bodyPr>
            <a:normAutofit/>
          </a:bodyPr>
          <a:lstStyle/>
          <a:p>
            <a:r>
              <a:rPr lang="en-US" dirty="0"/>
              <a:t>Purpose - </a:t>
            </a:r>
          </a:p>
          <a:p>
            <a:pPr lvl="1"/>
            <a:r>
              <a:rPr lang="en-US" dirty="0"/>
              <a:t>Meet and get to know one another. </a:t>
            </a:r>
          </a:p>
          <a:p>
            <a:pPr lvl="1"/>
            <a:r>
              <a:rPr lang="en-US" dirty="0"/>
              <a:t>Come to a common understanding of the nutrient management issues facing our state and to identify gaps in our common understanding.</a:t>
            </a:r>
          </a:p>
          <a:p>
            <a:pPr lvl="1"/>
            <a:r>
              <a:rPr lang="en-US" dirty="0"/>
              <a:t>Begin to outline the key elements of a state strategy and the process for developing the strategy.  </a:t>
            </a:r>
          </a:p>
          <a:p>
            <a:endParaRPr lang="en-US" dirty="0"/>
          </a:p>
        </p:txBody>
      </p:sp>
    </p:spTree>
  </p:cSld>
  <p:clrMapOvr>
    <a:masterClrMapping/>
  </p:clrMapOvr>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2081</Words>
  <Application>Microsoft Office PowerPoint</Application>
  <PresentationFormat>On-screen Show (4:3)</PresentationFormat>
  <Paragraphs>420</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Comic Sans MS</vt:lpstr>
      <vt:lpstr>Times New Roman</vt:lpstr>
      <vt:lpstr>Wingdings</vt:lpstr>
      <vt:lpstr>Wingdings 2</vt:lpstr>
      <vt:lpstr>Office Theme</vt:lpstr>
      <vt:lpstr>North Dakota Nutrient Reduction Strategy</vt:lpstr>
      <vt:lpstr>Where have we been?</vt:lpstr>
      <vt:lpstr>PowerPoint Presentation</vt:lpstr>
      <vt:lpstr>Nutrient Framework:   Recommended Elements</vt:lpstr>
      <vt:lpstr>Where have we been?</vt:lpstr>
      <vt:lpstr>Planning Team</vt:lpstr>
      <vt:lpstr>Planning Team</vt:lpstr>
      <vt:lpstr>Where have we been?</vt:lpstr>
      <vt:lpstr>1st Planning Team Meeting</vt:lpstr>
      <vt:lpstr>2nd Planning Team Meeting</vt:lpstr>
      <vt:lpstr>Nutrient Reduction Strategy Outline</vt:lpstr>
      <vt:lpstr>Nutrient Reduction Strategy Outline</vt:lpstr>
      <vt:lpstr>Nutrient Reduction Strategy Outline</vt:lpstr>
      <vt:lpstr>Nutrient Reduction Strategy Outline</vt:lpstr>
      <vt:lpstr>2nd Planning Team Meeting</vt:lpstr>
      <vt:lpstr>Workgroups</vt:lpstr>
      <vt:lpstr>December 19th Stakeholder Meeting</vt:lpstr>
      <vt:lpstr>December 19th Stakeholder Meeting</vt:lpstr>
      <vt:lpstr>December 19th Stakeholder Meeting</vt:lpstr>
      <vt:lpstr>December 19th Stakeholder Meeting</vt:lpstr>
      <vt:lpstr>Workgroup Outcomes</vt:lpstr>
      <vt:lpstr>PowerPoint Presentation</vt:lpstr>
      <vt:lpstr>PowerPoint Presentation</vt:lpstr>
      <vt:lpstr>PowerPoint Presentation</vt:lpstr>
      <vt:lpstr>PowerPoint Presentation</vt:lpstr>
      <vt:lpstr>PowerPoint Presentation</vt:lpstr>
      <vt:lpstr>PowerPoint Presentation</vt:lpstr>
      <vt:lpstr>Workgroup Outcomes</vt:lpstr>
      <vt:lpstr>North Dakota’s Nutrient Criteria Development Plan</vt:lpstr>
      <vt:lpstr>North Dakota Nutrient Criteria Development Plan</vt:lpstr>
      <vt:lpstr>North Dakota Approach</vt:lpstr>
      <vt:lpstr>Nutrient Criteria Development Considerations</vt:lpstr>
      <vt:lpstr>Nutrient Criteria Development Considerations</vt:lpstr>
      <vt:lpstr>Nutrient Criteria Development Considerations</vt:lpstr>
      <vt:lpstr>Defining the Stressor – Response Relationship</vt:lpstr>
      <vt:lpstr>Workgroup Outcomes</vt:lpstr>
      <vt:lpstr>Workgroup Outcomes</vt:lpstr>
      <vt:lpstr>PowerPoint Presentation</vt:lpstr>
      <vt:lpstr>Putting It All Together</vt:lpstr>
      <vt:lpstr>Basin Framework for Water Quality Management</vt:lpstr>
      <vt:lpstr>Major River Basins in ND</vt:lpstr>
      <vt:lpstr>Nutrient Reduction/Basin Management Framework</vt:lpstr>
      <vt:lpstr>Questions?</vt:lpstr>
    </vt:vector>
  </TitlesOfParts>
  <Company>Tetra Tech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Dakota Nutrient Reduction Strategy</dc:title>
  <dc:creator>Rebecca Fisher</dc:creator>
  <cp:lastModifiedBy>Johnson, Allen L.</cp:lastModifiedBy>
  <cp:revision>97</cp:revision>
  <dcterms:created xsi:type="dcterms:W3CDTF">2013-03-28T19:13:10Z</dcterms:created>
  <dcterms:modified xsi:type="dcterms:W3CDTF">2018-06-12T20:14:59Z</dcterms:modified>
</cp:coreProperties>
</file>